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48"/>
  </p:notesMasterIdLst>
  <p:sldIdLst>
    <p:sldId id="256" r:id="rId2"/>
    <p:sldId id="257" r:id="rId3"/>
    <p:sldId id="286" r:id="rId4"/>
    <p:sldId id="287" r:id="rId5"/>
    <p:sldId id="288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301" r:id="rId14"/>
    <p:sldId id="298" r:id="rId15"/>
    <p:sldId id="300" r:id="rId16"/>
    <p:sldId id="299" r:id="rId17"/>
    <p:sldId id="289" r:id="rId18"/>
    <p:sldId id="290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79" r:id="rId41"/>
    <p:sldId id="280" r:id="rId42"/>
    <p:sldId id="281" r:id="rId43"/>
    <p:sldId id="282" r:id="rId44"/>
    <p:sldId id="283" r:id="rId45"/>
    <p:sldId id="284" r:id="rId46"/>
    <p:sldId id="285" r:id="rId47"/>
  </p:sldIdLst>
  <p:sldSz cx="9144000" cy="6858000" type="screen4x3"/>
  <p:notesSz cx="6858000" cy="9144000"/>
  <p:embeddedFontLst>
    <p:embeddedFont>
      <p:font typeface="Raleway" panose="020B0604020202020204" charset="0"/>
      <p:regular r:id="rId49"/>
      <p:bold r:id="rId50"/>
      <p:italic r:id="rId51"/>
      <p:boldItalic r:id="rId52"/>
    </p:embeddedFont>
    <p:embeddedFont>
      <p:font typeface="Source Sans Pro" panose="020B0503030403020204" pitchFamily="3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1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552021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80700" y="3534800"/>
            <a:ext cx="8982600" cy="3215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485875" y="352633"/>
            <a:ext cx="8183700" cy="1964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4200"/>
            </a:lvl1pPr>
            <a:lvl2pPr lvl="1">
              <a:spcBef>
                <a:spcPts val="0"/>
              </a:spcBef>
              <a:buSzPct val="100000"/>
              <a:defRPr sz="4200"/>
            </a:lvl2pPr>
            <a:lvl3pPr lvl="2">
              <a:spcBef>
                <a:spcPts val="0"/>
              </a:spcBef>
              <a:buSzPct val="100000"/>
              <a:defRPr sz="4200"/>
            </a:lvl3pPr>
            <a:lvl4pPr lvl="3">
              <a:spcBef>
                <a:spcPts val="0"/>
              </a:spcBef>
              <a:buSzPct val="100000"/>
              <a:defRPr sz="4200"/>
            </a:lvl4pPr>
            <a:lvl5pPr lvl="4">
              <a:spcBef>
                <a:spcPts val="0"/>
              </a:spcBef>
              <a:buSzPct val="100000"/>
              <a:defRPr sz="4200"/>
            </a:lvl5pPr>
            <a:lvl6pPr lvl="5">
              <a:spcBef>
                <a:spcPts val="0"/>
              </a:spcBef>
              <a:buSzPct val="100000"/>
              <a:defRPr sz="4200"/>
            </a:lvl6pPr>
            <a:lvl7pPr lvl="6">
              <a:spcBef>
                <a:spcPts val="0"/>
              </a:spcBef>
              <a:buSzPct val="100000"/>
              <a:defRPr sz="4200"/>
            </a:lvl7pPr>
            <a:lvl8pPr lvl="7">
              <a:spcBef>
                <a:spcPts val="0"/>
              </a:spcBef>
              <a:buSzPct val="100000"/>
              <a:defRPr sz="4200"/>
            </a:lvl8pPr>
            <a:lvl9pPr lvl="8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485875" y="2317433"/>
            <a:ext cx="8183700" cy="1148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97999" y="6251678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>
                <a:solidFill>
                  <a:schemeClr val="lt1"/>
                </a:solidFill>
              </a:rPr>
              <a:t>‹nº›</a:t>
            </a:fld>
            <a:endParaRPr lang="pt-BR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80700" y="3534800"/>
            <a:ext cx="8982600" cy="3215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311700" y="990667"/>
            <a:ext cx="8520600" cy="26750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buFont typeface="Source Sans Pro"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buSzPct val="100000"/>
              <a:buFont typeface="Source Sans Pro"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buSzPct val="100000"/>
              <a:buFont typeface="Source Sans Pro"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buSzPct val="100000"/>
              <a:buFont typeface="Source Sans Pro"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buSzPct val="100000"/>
              <a:buFont typeface="Source Sans Pro"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buSzPct val="100000"/>
              <a:buFont typeface="Source Sans Pro"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buSzPct val="100000"/>
              <a:buFont typeface="Source Sans Pro"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buSzPct val="100000"/>
              <a:buFont typeface="Source Sans Pro"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buSzPct val="100000"/>
              <a:buFont typeface="Source Sans Pro"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311700" y="3793575"/>
            <a:ext cx="8520600" cy="1734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97999" y="6251678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>
                <a:solidFill>
                  <a:schemeClr val="lt1"/>
                </a:solidFill>
              </a:rPr>
              <a:t>‹nº›</a:t>
            </a:fld>
            <a:endParaRPr lang="pt-BR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497999" y="6251678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ado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" name="Shape 56"/>
          <p:cNvSpPr/>
          <p:nvPr/>
        </p:nvSpPr>
        <p:spPr>
          <a:xfrm>
            <a:off x="0" y="6220766"/>
            <a:ext cx="9144000" cy="63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349300" y="446033"/>
            <a:ext cx="7407000" cy="884100"/>
          </a:xfrm>
          <a:prstGeom prst="rect">
            <a:avLst/>
          </a:prstGeom>
          <a:noFill/>
        </p:spPr>
        <p:txBody>
          <a:bodyPr lIns="91425" tIns="91425" rIns="91425" bIns="91425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3200" b="1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3200" b="1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3200" b="1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3200" b="1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3200" b="1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3200" b="1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3200" b="1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3200" b="1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32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49300" y="1529900"/>
            <a:ext cx="7407000" cy="4230000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600">
                <a:solidFill>
                  <a:schemeClr val="dk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 sz="1400">
                <a:solidFill>
                  <a:schemeClr val="dk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 sz="1400">
                <a:solidFill>
                  <a:schemeClr val="dk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 sz="1400">
                <a:solidFill>
                  <a:schemeClr val="dk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 sz="1400">
                <a:solidFill>
                  <a:schemeClr val="dk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 sz="1400">
                <a:solidFill>
                  <a:schemeClr val="dk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 sz="1400">
                <a:solidFill>
                  <a:schemeClr val="dk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 sz="1400">
                <a:solidFill>
                  <a:schemeClr val="dk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000">
                <a:solidFill>
                  <a:schemeClr val="lt1"/>
                </a:solidFill>
              </a:rPr>
              <a:t>‹nº›</a:t>
            </a:fld>
            <a:endParaRPr lang="pt-BR"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ado 2"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62" name="Shape 62"/>
          <p:cNvCxnSpPr/>
          <p:nvPr/>
        </p:nvCxnSpPr>
        <p:spPr>
          <a:xfrm>
            <a:off x="831619" y="820433"/>
            <a:ext cx="5948700" cy="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832600" y="1125333"/>
            <a:ext cx="5810400" cy="2067300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832600" y="3497441"/>
            <a:ext cx="5810400" cy="2318400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SzPct val="100000"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000">
                <a:solidFill>
                  <a:schemeClr val="lt1"/>
                </a:solidFill>
              </a:rPr>
              <a:t>‹nº›</a:t>
            </a:fld>
            <a:endParaRPr lang="pt-BR"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80700" y="3534800"/>
            <a:ext cx="8982600" cy="3215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485875" y="2286000"/>
            <a:ext cx="8183700" cy="1047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3600"/>
            </a:lvl1pPr>
            <a:lvl2pPr lvl="1">
              <a:spcBef>
                <a:spcPts val="0"/>
              </a:spcBef>
              <a:buSzPct val="100000"/>
              <a:defRPr sz="3600"/>
            </a:lvl2pPr>
            <a:lvl3pPr lvl="2">
              <a:spcBef>
                <a:spcPts val="0"/>
              </a:spcBef>
              <a:buSzPct val="100000"/>
              <a:defRPr sz="3600"/>
            </a:lvl3pPr>
            <a:lvl4pPr lvl="3">
              <a:spcBef>
                <a:spcPts val="0"/>
              </a:spcBef>
              <a:buSzPct val="100000"/>
              <a:defRPr sz="3600"/>
            </a:lvl4pPr>
            <a:lvl5pPr lvl="4">
              <a:spcBef>
                <a:spcPts val="0"/>
              </a:spcBef>
              <a:buSzPct val="100000"/>
              <a:defRPr sz="3600"/>
            </a:lvl5pPr>
            <a:lvl6pPr lvl="5">
              <a:spcBef>
                <a:spcPts val="0"/>
              </a:spcBef>
              <a:buSzPct val="100000"/>
              <a:defRPr sz="3600"/>
            </a:lvl6pPr>
            <a:lvl7pPr lvl="6">
              <a:spcBef>
                <a:spcPts val="0"/>
              </a:spcBef>
              <a:buSzPct val="100000"/>
              <a:defRPr sz="3600"/>
            </a:lvl7pPr>
            <a:lvl8pPr lvl="7">
              <a:spcBef>
                <a:spcPts val="0"/>
              </a:spcBef>
              <a:buSzPct val="100000"/>
              <a:defRPr sz="3600"/>
            </a:lvl8pPr>
            <a:lvl9pPr lvl="8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8497999" y="6251678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>
                <a:solidFill>
                  <a:schemeClr val="lt1"/>
                </a:solidFill>
              </a:rPr>
              <a:t>‹nº›</a:t>
            </a:fld>
            <a:endParaRPr lang="pt-BR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8497999" y="6251678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97999" y="6251678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97999" y="6251678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97999" y="6251678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accent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490250" y="701800"/>
            <a:ext cx="5604000" cy="54543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497999" y="6251678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>
                <a:solidFill>
                  <a:schemeClr val="lt1"/>
                </a:solidFill>
              </a:rPr>
              <a:t>‹nº›</a:t>
            </a:fld>
            <a:endParaRPr lang="pt-BR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4636800" y="107600"/>
            <a:ext cx="4426500" cy="66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9" name="Shape 39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265500" y="1575600"/>
            <a:ext cx="4045200" cy="2044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3800"/>
            </a:lvl1pPr>
            <a:lvl2pPr lvl="1" algn="ctr">
              <a:spcBef>
                <a:spcPts val="0"/>
              </a:spcBef>
              <a:buSzPct val="100000"/>
              <a:defRPr sz="3800"/>
            </a:lvl2pPr>
            <a:lvl3pPr lvl="2" algn="ctr">
              <a:spcBef>
                <a:spcPts val="0"/>
              </a:spcBef>
              <a:buSzPct val="100000"/>
              <a:defRPr sz="3800"/>
            </a:lvl3pPr>
            <a:lvl4pPr lvl="3" algn="ctr">
              <a:spcBef>
                <a:spcPts val="0"/>
              </a:spcBef>
              <a:buSzPct val="100000"/>
              <a:defRPr sz="3800"/>
            </a:lvl4pPr>
            <a:lvl5pPr lvl="4" algn="ctr">
              <a:spcBef>
                <a:spcPts val="0"/>
              </a:spcBef>
              <a:buSzPct val="100000"/>
              <a:defRPr sz="3800"/>
            </a:lvl5pPr>
            <a:lvl6pPr lvl="5" algn="ctr">
              <a:spcBef>
                <a:spcPts val="0"/>
              </a:spcBef>
              <a:buSzPct val="100000"/>
              <a:defRPr sz="3800"/>
            </a:lvl6pPr>
            <a:lvl7pPr lvl="6" algn="ctr">
              <a:spcBef>
                <a:spcPts val="0"/>
              </a:spcBef>
              <a:buSzPct val="100000"/>
              <a:defRPr sz="3800"/>
            </a:lvl7pPr>
            <a:lvl8pPr lvl="7" algn="ctr">
              <a:spcBef>
                <a:spcPts val="0"/>
              </a:spcBef>
              <a:buSzPct val="100000"/>
              <a:defRPr sz="3800"/>
            </a:lvl8pPr>
            <a:lvl9pPr lvl="8" algn="ctr">
              <a:spcBef>
                <a:spcPts val="0"/>
              </a:spcBef>
              <a:buSzPct val="100000"/>
              <a:defRPr sz="38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ubTitle" idx="1"/>
          </p:nvPr>
        </p:nvSpPr>
        <p:spPr>
          <a:xfrm>
            <a:off x="265500" y="3692001"/>
            <a:ext cx="4045200" cy="1794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2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97999" y="6251678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>
                <a:solidFill>
                  <a:schemeClr val="lt1"/>
                </a:solidFill>
              </a:rPr>
              <a:t>‹nº›</a:t>
            </a:fld>
            <a:endParaRPr lang="pt-BR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311700" y="5640766"/>
            <a:ext cx="5998800" cy="806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97999" y="6251678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SzPct val="100000"/>
              <a:buFont typeface="Source Sans Pro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Source Sans Pro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Source Sans Pro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Source Sans Pro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Source Sans Pro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Source Sans Pro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Source Sans Pro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Source Sans Pro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Source Sans Pro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97999" y="6251678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pt-BR"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‹nº›</a:t>
            </a:fld>
            <a:endParaRPr lang="pt-BR" sz="1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dbeanphp.com/downloadredbean.php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notepad-plus-plus.org/download/v7.3.1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485875" y="352633"/>
            <a:ext cx="8183700" cy="1964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/>
            <a:r>
              <a:rPr lang="pt-BR" dirty="0" err="1"/>
              <a:t>RedBeanPHP</a:t>
            </a:r>
            <a:r>
              <a:rPr lang="pt-BR" dirty="0"/>
              <a:t> </a:t>
            </a:r>
            <a:r>
              <a:rPr lang="pt-BR" dirty="0" smtClean="0"/>
              <a:t> </a:t>
            </a:r>
            <a:br>
              <a:rPr lang="pt-BR" dirty="0" smtClean="0"/>
            </a:br>
            <a:r>
              <a:rPr lang="pt-BR" dirty="0" smtClean="0"/>
              <a:t>Porque </a:t>
            </a:r>
            <a:r>
              <a:rPr lang="pt-BR" dirty="0"/>
              <a:t>utilizar frameworks?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485875" y="2317433"/>
            <a:ext cx="8183700" cy="1148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dirty="0" smtClean="0"/>
              <a:t>Palestrante: Prof. Esp. Cristiano </a:t>
            </a:r>
            <a:r>
              <a:rPr lang="pt-BR" dirty="0"/>
              <a:t>José </a:t>
            </a:r>
            <a:r>
              <a:rPr lang="pt-BR" dirty="0" err="1"/>
              <a:t>Cecanho</a:t>
            </a:r>
            <a:endParaRPr lang="pt-B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6" y="3032543"/>
            <a:ext cx="9049748" cy="376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647700"/>
            <a:ext cx="8543925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4343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2152650"/>
            <a:ext cx="859155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398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652463"/>
            <a:ext cx="8420100" cy="555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267744" y="6237312"/>
            <a:ext cx="4719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www.eventosasser.com.br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4278440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33388"/>
            <a:ext cx="8353425" cy="599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9163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04813"/>
            <a:ext cx="8382000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812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438150"/>
            <a:ext cx="8343900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546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538163"/>
            <a:ext cx="8372475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0391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 a Framework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 smtClean="0"/>
          </a:p>
          <a:p>
            <a:r>
              <a:rPr lang="pt-BR" b="1" dirty="0" smtClean="0"/>
              <a:t>Segundo </a:t>
            </a:r>
            <a:r>
              <a:rPr lang="pt-BR" b="1" dirty="0" err="1" smtClean="0"/>
              <a:t>Wikipedia</a:t>
            </a:r>
            <a:r>
              <a:rPr lang="pt-BR" b="1" dirty="0" smtClean="0"/>
              <a:t> (2017):</a:t>
            </a:r>
          </a:p>
          <a:p>
            <a:endParaRPr lang="pt-BR" dirty="0" smtClean="0"/>
          </a:p>
          <a:p>
            <a:pPr algn="ctr"/>
            <a:r>
              <a:rPr lang="pt-BR" i="1" dirty="0" smtClean="0"/>
              <a:t>“Um </a:t>
            </a:r>
            <a:r>
              <a:rPr lang="pt-BR" i="1" dirty="0"/>
              <a:t>framework (ou biblioteca), em desenvolvimento de software, é uma abstração que une códigos comuns entre vários projetos de software provendo uma funcionalidade genérica. Um framework pode atingir uma funcionalidade específica, por configuração, durante a programação de uma aplicação</a:t>
            </a:r>
            <a:r>
              <a:rPr lang="pt-BR" i="1" dirty="0" smtClean="0"/>
              <a:t>.”</a:t>
            </a:r>
          </a:p>
          <a:p>
            <a:pPr algn="ctr"/>
            <a:endParaRPr lang="pt-BR" i="1" dirty="0"/>
          </a:p>
          <a:p>
            <a:pPr algn="r"/>
            <a:r>
              <a:rPr lang="pt-BR" b="1" i="1" dirty="0"/>
              <a:t>Fonte: https://pt.wikipedia.org/wiki/Framework</a:t>
            </a:r>
          </a:p>
        </p:txBody>
      </p:sp>
    </p:spTree>
    <p:extLst>
      <p:ext uri="{BB962C8B-B14F-4D97-AF65-F5344CB8AC3E}">
        <p14:creationId xmlns:p14="http://schemas.microsoft.com/office/powerpoint/2010/main" val="1443056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Visão de CRUD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 palavra CRUD é um acrônimo de CREATE, READ, UPDATE e DELETE, ou seja as operações básicas realizadas em um banco de dado relacional.</a:t>
            </a:r>
          </a:p>
          <a:p>
            <a:r>
              <a:rPr lang="pt-BR" dirty="0" smtClean="0"/>
              <a:t>Estas operações, quando bem estruturadas, auxiliam na manutenção e na persistência dos dados.</a:t>
            </a:r>
          </a:p>
          <a:p>
            <a:r>
              <a:rPr lang="pt-BR" dirty="0" smtClean="0"/>
              <a:t>Em contrapartida, se por acaso não forem bem estruturadas causam muito embaraço ao administrador do banco de dados (BDA) e pode prejudicar os negócios de uma organização.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34960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Apresentação do RedBean</a:t>
            </a:r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Como o próprio site diz: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“RedBeanPHP facilita o uso de ORM para PHP. Possui zero configuração ORM, pois a lib que 'automaticamente’ constrói sua base de dados.”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Atualmente, janeiro de 2017, se encontra na versão 4.3.3 e exige PHP 5.3 ou mais atual.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Roda em ambientes Windows, Linux e BSD.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Conteúdo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dirty="0" smtClean="0"/>
              <a:t>Apresentação pessoal.</a:t>
            </a:r>
          </a:p>
          <a:p>
            <a:pPr lvl="0">
              <a:spcBef>
                <a:spcPts val="0"/>
              </a:spcBef>
              <a:buNone/>
            </a:pPr>
            <a:r>
              <a:rPr lang="pt-BR" dirty="0" err="1" smtClean="0"/>
              <a:t>GitHub</a:t>
            </a:r>
            <a:r>
              <a:rPr lang="pt-BR" dirty="0" smtClean="0"/>
              <a:t>.</a:t>
            </a:r>
          </a:p>
          <a:p>
            <a:pPr lvl="0">
              <a:spcBef>
                <a:spcPts val="0"/>
              </a:spcBef>
              <a:buNone/>
            </a:pPr>
            <a:r>
              <a:rPr lang="pt-BR" dirty="0" smtClean="0"/>
              <a:t>Introdução a Framework.</a:t>
            </a:r>
          </a:p>
          <a:p>
            <a:pPr lvl="0">
              <a:spcBef>
                <a:spcPts val="0"/>
              </a:spcBef>
              <a:buNone/>
            </a:pPr>
            <a:r>
              <a:rPr lang="pt-BR" dirty="0" smtClean="0"/>
              <a:t>Visão de CRUD.</a:t>
            </a:r>
          </a:p>
          <a:p>
            <a:pPr lvl="0">
              <a:spcBef>
                <a:spcPts val="0"/>
              </a:spcBef>
              <a:buNone/>
            </a:pPr>
            <a:r>
              <a:rPr lang="pt-BR" dirty="0" smtClean="0"/>
              <a:t>Apresentação </a:t>
            </a:r>
            <a:r>
              <a:rPr lang="pt-BR" dirty="0"/>
              <a:t>do </a:t>
            </a:r>
            <a:r>
              <a:rPr lang="pt-BR" dirty="0" err="1"/>
              <a:t>RedBean</a:t>
            </a:r>
            <a:r>
              <a:rPr lang="pt-BR" dirty="0" smtClean="0"/>
              <a:t>.</a:t>
            </a:r>
            <a:endParaRPr lang="pt-BR" dirty="0"/>
          </a:p>
          <a:p>
            <a:pPr lvl="0">
              <a:spcBef>
                <a:spcPts val="0"/>
              </a:spcBef>
              <a:buNone/>
            </a:pPr>
            <a:r>
              <a:rPr lang="pt-BR" dirty="0"/>
              <a:t>Download e Instalação.</a:t>
            </a:r>
          </a:p>
          <a:p>
            <a:pPr lvl="0">
              <a:spcBef>
                <a:spcPts val="0"/>
              </a:spcBef>
              <a:buNone/>
            </a:pPr>
            <a:r>
              <a:rPr lang="pt-BR" dirty="0"/>
              <a:t>Uma agenda em PHP e MySQL (CRUD).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Download e Instalação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Para obter a lib o download pode ser feito a partir de:</a:t>
            </a:r>
          </a:p>
          <a:p>
            <a:pPr lvl="0">
              <a:spcBef>
                <a:spcPts val="0"/>
              </a:spcBef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http://www.redbeanphp.com/downloadredbean.php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pt-BR"/>
              <a:t>A instalação é simples basta descompactar o arquivo no projeto em desenvolvimento.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Para incluir o RedBean em seu projeto basta utilizar a chamada dentro de seu fonte:</a:t>
            </a:r>
          </a:p>
        </p:txBody>
      </p:sp>
      <p:pic>
        <p:nvPicPr>
          <p:cNvPr id="90" name="Shape 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2274" y="4791900"/>
            <a:ext cx="5959400" cy="1158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6666"/>
              <a:buFont typeface="Arial"/>
              <a:buNone/>
            </a:pPr>
            <a:r>
              <a:rPr lang="pt-BR"/>
              <a:t>Uma agenda em PHP e MySQL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O exemplo da agenda é de simples entendimento, pois a maioria das pessoas possuem uma seja no celular, ou no velho livrinho ao lado do telefone.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Normalmente uma agenda contém:</a:t>
            </a:r>
          </a:p>
          <a:p>
            <a:pPr marL="457200" lvl="0" indent="-228600">
              <a:spcBef>
                <a:spcPts val="0"/>
              </a:spcBef>
            </a:pPr>
            <a:r>
              <a:rPr lang="pt-BR"/>
              <a:t>Nome.</a:t>
            </a:r>
          </a:p>
          <a:p>
            <a:pPr marL="457200" lvl="0" indent="-228600">
              <a:spcBef>
                <a:spcPts val="0"/>
              </a:spcBef>
            </a:pPr>
            <a:r>
              <a:rPr lang="pt-BR"/>
              <a:t>Telefone.</a:t>
            </a:r>
          </a:p>
          <a:p>
            <a:pPr marL="457200" lvl="0" indent="-228600">
              <a:spcBef>
                <a:spcPts val="0"/>
              </a:spcBef>
            </a:pPr>
            <a:r>
              <a:rPr lang="pt-BR"/>
              <a:t>Celular.</a:t>
            </a:r>
          </a:p>
          <a:p>
            <a:pPr marL="457200" lvl="0" indent="-228600">
              <a:spcBef>
                <a:spcPts val="0"/>
              </a:spcBef>
            </a:pPr>
            <a:r>
              <a:rPr lang="pt-BR"/>
              <a:t>E-mail.</a:t>
            </a:r>
          </a:p>
          <a:p>
            <a:pPr marL="457200" lvl="0" indent="-228600">
              <a:spcBef>
                <a:spcPts val="0"/>
              </a:spcBef>
            </a:pPr>
            <a:r>
              <a:rPr lang="pt-BR"/>
              <a:t>Endereço.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Preparando o diretório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Após o download do RedBean crie um diretório em seu local host e descompacte-o ali: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pt-BR"/>
              <a:t>Dois arquivos apareceram a licença de uso com informações importantes e a lib com todas as funções (rb.php).</a:t>
            </a:r>
          </a:p>
        </p:txBody>
      </p:sp>
      <p:pic>
        <p:nvPicPr>
          <p:cNvPr id="103" name="Shape 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4974" y="2104700"/>
            <a:ext cx="3434049" cy="310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Iniciando o projeto com o Notepad++</a:t>
            </a: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O notepad++ é livre e sua instalação é simples e pode ser obtido em:</a:t>
            </a:r>
          </a:p>
          <a:p>
            <a:pPr lvl="0">
              <a:spcBef>
                <a:spcPts val="0"/>
              </a:spcBef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https://notepad-plus-plus.org/download/v7.3.1.html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10" name="Shape 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9875" y="2613675"/>
            <a:ext cx="4824224" cy="3888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Exemplo</a:t>
            </a:r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Crie um arquivo index.html no projeto.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A partir dele vamos realizar o CRUD utilizando o RedBeans.</a:t>
            </a:r>
          </a:p>
        </p:txBody>
      </p:sp>
      <p:pic>
        <p:nvPicPr>
          <p:cNvPr id="117" name="Shape 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6750" y="2701150"/>
            <a:ext cx="4935300" cy="358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349300" y="446033"/>
            <a:ext cx="7407000" cy="8841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dirty="0"/>
              <a:t>Fonte do </a:t>
            </a:r>
            <a:r>
              <a:rPr lang="pt-BR" dirty="0" smtClean="0"/>
              <a:t>exemplo</a:t>
            </a:r>
            <a:endParaRPr lang="pt-BR" dirty="0"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349300" y="1529900"/>
            <a:ext cx="7407000" cy="4230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b="1" dirty="0"/>
              <a:t>Disponível no </a:t>
            </a:r>
            <a:r>
              <a:rPr lang="pt-BR" b="1" dirty="0" err="1" smtClean="0"/>
              <a:t>GitHub</a:t>
            </a:r>
            <a:r>
              <a:rPr lang="pt-BR" b="1" dirty="0" smtClean="0"/>
              <a:t>: </a:t>
            </a:r>
          </a:p>
          <a:p>
            <a:r>
              <a:rPr lang="pt-BR" b="1" dirty="0"/>
              <a:t>https://github.com/cecanho/Agenda-de-Telefone-com-RedBeans</a:t>
            </a:r>
          </a:p>
          <a:p>
            <a:pPr lvl="0">
              <a:spcBef>
                <a:spcPts val="0"/>
              </a:spcBef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Inserir um contato</a:t>
            </a: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Prepare um repositório para adquirir os dados do novo contato (novo.html):</a:t>
            </a:r>
          </a:p>
        </p:txBody>
      </p:sp>
      <p:pic>
        <p:nvPicPr>
          <p:cNvPr id="130" name="Shape 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012" y="2266950"/>
            <a:ext cx="8181975" cy="369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Acionando o RedBean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Crie o arquivo novo.php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950" y="220725"/>
            <a:ext cx="7910075" cy="641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Explicando o fonte</a:t>
            </a:r>
          </a:p>
        </p:txBody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pt-BR"/>
              <a:t>Inicialmente tem a importação da biblioteca RedBean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pt-BR"/>
              <a:t>    require 'rb.php';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pt-BR"/>
              <a:t>Criação e configuração da conexão com o MySQL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pt-BR"/>
              <a:t>    R::setup( 'mysql:host=localhost;dbname=agenda','usuario’, 'senha );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pt-BR"/>
              <a:t>Criando a tabela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    $minha_agenda = R::dispense('magenda');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Uma observação: o nome da tabela não pode conter o sinal de “_”.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Apresentação Pessoal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Formação: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1991: Mecânica Geral – Escola SENAI, Manuel José Ferreira de Rio Claro.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1995: Técnico Mecânico – ETEC Prof. Armando Bayeux da Silva.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2004: Bacharel em Sistemas de Informação pela UNICLAR.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2008: Adesão ao programa de mestrado na Unesp e participação do GIA (Grupo de Inteligência Artificial da Unesp de Rio Claro).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2010: Especialização em Tecnologia e Educação a Distância.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44994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Uma vez criado o objeto</a:t>
            </a:r>
          </a:p>
        </p:txBody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Agora falta adicionar os dados ao objeto antes de gravar no banco de dados: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pt-BR"/>
              <a:t>$minha_agenda-&gt;nome = addslashes($_POST['nome']);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$minha_agenda-&gt;telefone = addslashes($_POST['telefone']);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$minha_agenda-&gt;celular = addslashes($_POST['celular']);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$minha_agenda-&gt;endereco = addslashes($_POST['endereco']);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$minha_agenda-&gt;email = addslashes($_POST['email']);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Visualizar o dado gravado</a:t>
            </a:r>
          </a:p>
        </p:txBody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Crie um arquivo view.php. Neste deve constar a seguinte informação: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Importação da biblioteca RedBean: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    require 'rb.php';    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pt-BR"/>
              <a:t>Criação e configuração da conexão com o MySQL: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pt-BR"/>
              <a:t>    R::setup( 'mysql:host=localhost;dbname=agenda','usuario', 'senha' );    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pt-BR"/>
              <a:t>Pegando todos os dados da tabela: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    $rows = R::getAll( 'select * from magenda' );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Depois basta realizar um foreach e colocar os dados para visualização no html.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O resultado pode ser</a:t>
            </a:r>
          </a:p>
        </p:txBody>
      </p:sp>
      <p:pic>
        <p:nvPicPr>
          <p:cNvPr id="165" name="Shape 1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537" y="1885950"/>
            <a:ext cx="8162925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Atualizar</a:t>
            </a:r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Para atualizar será preciso as seguintes telas: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view_up.php: mostra todos os campos para visualização, mas com um radio button para selecionar apenas um item.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frmdado.php: mostra todos os campos em forma de edição, menos ID.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atualizar.php: aqui contém o RedBean para atualização..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pt-BR"/>
              <a:t>**Todos os fontes disponíveis no GitHub.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View_up.php</a:t>
            </a:r>
          </a:p>
        </p:txBody>
      </p:sp>
      <p:pic>
        <p:nvPicPr>
          <p:cNvPr id="177" name="Shape 1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4387" y="1985962"/>
            <a:ext cx="7515225" cy="395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Frmdados.php</a:t>
            </a:r>
          </a:p>
        </p:txBody>
      </p:sp>
      <p:pic>
        <p:nvPicPr>
          <p:cNvPr id="183" name="Shape 1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9925" y="1847850"/>
            <a:ext cx="2724150" cy="392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Visualizando a alteração</a:t>
            </a:r>
          </a:p>
        </p:txBody>
      </p:sp>
      <p:pic>
        <p:nvPicPr>
          <p:cNvPr id="189" name="Shape 1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137" y="1890712"/>
            <a:ext cx="7705725" cy="399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Apagar um registro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Meio difícil de acontecer, mas também deve-se prever esta possibilidade.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Procedimento parecido com o atualizar: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view_del.php: igual ao view_up.php.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deletar.php: contém o RedBean responsável pela deleção.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pt-BR"/>
              <a:t>**Fonte disponível no GitHub.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View_del.php</a:t>
            </a:r>
          </a:p>
        </p:txBody>
      </p:sp>
      <p:pic>
        <p:nvPicPr>
          <p:cNvPr id="201" name="Shape 2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125" y="1908141"/>
            <a:ext cx="7905750" cy="391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Deletar.php</a:t>
            </a:r>
          </a:p>
        </p:txBody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Comece com a importação e ligação com o banco (boa prática de programação: note que este código se repete, então fica mais fácil criar uma biblioteca de conexão)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require ‘rb.php’;</a:t>
            </a:r>
          </a:p>
          <a:p>
            <a:pPr marL="0" lvl="0" indent="457200">
              <a:spcBef>
                <a:spcPts val="0"/>
              </a:spcBef>
              <a:buNone/>
            </a:pPr>
            <a:r>
              <a:rPr lang="pt-BR"/>
              <a:t>R::setup('mysql:host=localhost;dbname=agenda','usuario', 'senha' );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Buscar um bean específico.</a:t>
            </a:r>
          </a:p>
          <a:p>
            <a:pPr lvl="0" indent="457200">
              <a:spcBef>
                <a:spcPts val="0"/>
              </a:spcBef>
              <a:buNone/>
            </a:pPr>
            <a:r>
              <a:rPr lang="pt-BR"/>
              <a:t>$bean = R::findOne('magenda', 'id = ?', array($_POST['id']));    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pt-BR"/>
              <a:t>O método trash apaga a linha selecionada.</a:t>
            </a:r>
          </a:p>
          <a:p>
            <a:pPr lvl="0" indent="38735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pt-BR"/>
              <a:t>R::trash($bean);    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pt-BR"/>
              <a:t>Chamando um view para visualizar a alteração.</a:t>
            </a:r>
          </a:p>
          <a:p>
            <a:pPr lvl="0" indent="457200">
              <a:spcBef>
                <a:spcPts val="0"/>
              </a:spcBef>
              <a:buNone/>
            </a:pPr>
            <a:r>
              <a:rPr lang="pt-BR"/>
              <a:t>header("Location:view.php");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Apresentação Pessoal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Experiência Profissional: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1993: Torneiro Mecânico.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 1994: Técnico Mecânico na </a:t>
            </a:r>
            <a:r>
              <a:rPr lang="pt-BR" dirty="0" err="1" smtClean="0"/>
              <a:t>Odontécnica</a:t>
            </a:r>
            <a:r>
              <a:rPr lang="pt-BR" dirty="0" smtClean="0"/>
              <a:t> Indústria, </a:t>
            </a:r>
            <a:r>
              <a:rPr lang="pt-BR" dirty="0" err="1" smtClean="0"/>
              <a:t>Comérico</a:t>
            </a:r>
            <a:r>
              <a:rPr lang="pt-BR" dirty="0" smtClean="0"/>
              <a:t> LTDA.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2000: Gerente de Oficina na </a:t>
            </a:r>
            <a:r>
              <a:rPr lang="pt-BR" dirty="0" err="1" smtClean="0"/>
              <a:t>dontécnica</a:t>
            </a:r>
            <a:r>
              <a:rPr lang="pt-BR" dirty="0" smtClean="0"/>
              <a:t> </a:t>
            </a:r>
            <a:r>
              <a:rPr lang="pt-BR" dirty="0"/>
              <a:t>Indústria, </a:t>
            </a:r>
            <a:r>
              <a:rPr lang="pt-BR" dirty="0" err="1"/>
              <a:t>Comérico</a:t>
            </a:r>
            <a:r>
              <a:rPr lang="pt-BR" dirty="0"/>
              <a:t> LTDA.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2005: Professor no curso Técnico em Informática na ETEC Prof. Armando Bayeux da Silva.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2010: Professor  do ensino superior na Escola Superior de Tecnologia  e Educação de Rio Claro atuando nos cursos de Sistemas de Informação, Engenharia de Produção, Engenharia Civil e Pedagogia.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Atualmente: vice coordenador do curso de Sistemas de Informação, mantenedor do sistema AVA, mantenedor do sistema de eventos  da ESRC/ASSER e professor de cursos de extensão universitária.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86049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Visualização do campo um deletado</a:t>
            </a:r>
          </a:p>
        </p:txBody>
      </p:sp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14" name="Shape 2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662" y="2171700"/>
            <a:ext cx="7686675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Pesquisar um nome na lista</a:t>
            </a:r>
          </a:p>
        </p:txBody>
      </p:sp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Para esta tarefa serão necessários alguns passos, como por exemplo, ao digitar o nome de uma pessoa no Pesquisar do index.html e clicar em Buscar: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A resposta será um view com todos os contatos com aquele nome pesquisado. Este será um arquivo com o nome view_bsc.php.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No index.html</a:t>
            </a:r>
          </a:p>
        </p:txBody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Vamos buscar todos os nomes que comecem com Fred, ou possuem esta sequência de letras:</a:t>
            </a:r>
          </a:p>
        </p:txBody>
      </p:sp>
      <p:pic>
        <p:nvPicPr>
          <p:cNvPr id="227" name="Shape 2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9325" y="1891849"/>
            <a:ext cx="4685350" cy="3074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Resultado da busca</a:t>
            </a:r>
          </a:p>
        </p:txBody>
      </p:sp>
      <p:pic>
        <p:nvPicPr>
          <p:cNvPr id="233" name="Shape 2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5862" y="2324100"/>
            <a:ext cx="6772275" cy="220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O RedBean responsável pela busca</a:t>
            </a:r>
          </a:p>
        </p:txBody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Importação e conexão com o banco de dados: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pt-BR"/>
              <a:t>require 'rb.php';</a:t>
            </a:r>
          </a:p>
          <a:p>
            <a:pPr lvl="0" indent="387350" rt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pt-BR"/>
              <a:t>R::setup( 'mysql:host=localhost;dbname=agenda','usuario', 'senha' );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Uma variável responsável pelo sql.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pt-BR"/>
              <a:t>$sql = 'select * from magenda where nome like "%' . $_POST['pesquisar'] . '%";';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pt-BR"/>
              <a:t>Execução do sql: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pt-BR"/>
              <a:t>$rows = R::getAll($sql);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83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O que melhorar?</a:t>
            </a:r>
          </a:p>
        </p:txBody>
      </p:sp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Este tutorial é somente uma base para iniciar seus estudos com RedBean. Cabe a você melhorar suas técnicas.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Não foi adotado estilos CSS 3, mas facilmente pode ser adotado BootStrap como exemplo.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Criar uma classe/biblioteca conexão para evitar a escrita de códigos repetitivos.</a:t>
            </a:r>
          </a:p>
          <a:p>
            <a:pPr lvl="0">
              <a:spcBef>
                <a:spcPts val="0"/>
              </a:spcBef>
              <a:buNone/>
            </a:pPr>
            <a:r>
              <a:rPr lang="pt-BR"/>
              <a:t>Criar uma encriptação para dados como usuário e senha do banco de dados.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title"/>
          </p:nvPr>
        </p:nvSpPr>
        <p:spPr>
          <a:xfrm>
            <a:off x="832600" y="1125333"/>
            <a:ext cx="5810400" cy="2067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Obrigado</a:t>
            </a:r>
          </a:p>
        </p:txBody>
      </p:sp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832600" y="3497441"/>
            <a:ext cx="5810400" cy="2318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2000" b="1" dirty="0"/>
              <a:t>Cristiano José </a:t>
            </a:r>
            <a:r>
              <a:rPr lang="pt-BR" sz="2000" b="1" dirty="0" err="1" smtClean="0"/>
              <a:t>Cecanho</a:t>
            </a:r>
            <a:endParaRPr lang="pt-BR" sz="2000" b="1" dirty="0" smtClean="0"/>
          </a:p>
          <a:p>
            <a:pPr lvl="0">
              <a:spcBef>
                <a:spcPts val="0"/>
              </a:spcBef>
              <a:buNone/>
            </a:pPr>
            <a:r>
              <a:rPr lang="pt-BR" sz="2000" b="1" dirty="0" smtClean="0"/>
              <a:t>www.cecanho.com.br</a:t>
            </a:r>
          </a:p>
          <a:p>
            <a:pPr lvl="0">
              <a:spcBef>
                <a:spcPts val="0"/>
              </a:spcBef>
              <a:buNone/>
            </a:pPr>
            <a:r>
              <a:rPr lang="pt-BR" sz="2000" b="1" smtClean="0"/>
              <a:t>https://www.youtube.com/user/crispdg</a:t>
            </a:r>
            <a:endParaRPr lang="pt-BR" sz="2000" b="1" dirty="0"/>
          </a:p>
          <a:p>
            <a:pPr lvl="0">
              <a:spcBef>
                <a:spcPts val="0"/>
              </a:spcBef>
              <a:buNone/>
            </a:pPr>
            <a:r>
              <a:rPr lang="pt-BR" sz="2000" b="1" dirty="0"/>
              <a:t>cecanho@gmail.com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pt-BR" dirty="0" err="1" smtClean="0"/>
              <a:t>GitHub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/>
              <a:t>https://github.com/cecanho/Agenda-de-Telefone-com-RedBeans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132856"/>
            <a:ext cx="4671616" cy="39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1902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8950288" cy="5952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2178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32" y="498624"/>
            <a:ext cx="8849223" cy="573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7444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Eventos ASSER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830504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19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85775"/>
            <a:ext cx="8572500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3326080"/>
      </p:ext>
    </p:extLst>
  </p:cSld>
  <p:clrMapOvr>
    <a:masterClrMapping/>
  </p:clrMapOvr>
</p:sld>
</file>

<file path=ppt/theme/theme1.xml><?xml version="1.0" encoding="utf-8"?>
<a:theme xmlns:a="http://schemas.openxmlformats.org/drawingml/2006/main" name="plum">
  <a:themeElements>
    <a:clrScheme name="Personalizada 2">
      <a:dk1>
        <a:srgbClr val="007066"/>
      </a:dk1>
      <a:lt1>
        <a:srgbClr val="FFFFFF"/>
      </a:lt1>
      <a:dk2>
        <a:srgbClr val="000000"/>
      </a:dk2>
      <a:lt2>
        <a:srgbClr val="004B44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1305</Words>
  <Application>Microsoft Office PowerPoint</Application>
  <PresentationFormat>Apresentação na tela (4:3)</PresentationFormat>
  <Paragraphs>161</Paragraphs>
  <Slides>46</Slides>
  <Notes>30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46</vt:i4>
      </vt:variant>
    </vt:vector>
  </HeadingPairs>
  <TitlesOfParts>
    <vt:vector size="50" baseType="lpstr">
      <vt:lpstr>Arial</vt:lpstr>
      <vt:lpstr>Raleway</vt:lpstr>
      <vt:lpstr>Source Sans Pro</vt:lpstr>
      <vt:lpstr>plum</vt:lpstr>
      <vt:lpstr>RedBeanPHP   Porque utilizar frameworks?</vt:lpstr>
      <vt:lpstr>Conteúdo</vt:lpstr>
      <vt:lpstr>Apresentação Pessoal</vt:lpstr>
      <vt:lpstr>Apresentação Pessoal</vt:lpstr>
      <vt:lpstr>GitHub </vt:lpstr>
      <vt:lpstr>Apresentação do PowerPoint</vt:lpstr>
      <vt:lpstr>Apresentação do PowerPoint</vt:lpstr>
      <vt:lpstr>Eventos ASSER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Introdução a Framework</vt:lpstr>
      <vt:lpstr>Visão de CRUD</vt:lpstr>
      <vt:lpstr>Apresentação do RedBean</vt:lpstr>
      <vt:lpstr>Download e Instalação</vt:lpstr>
      <vt:lpstr>Uma agenda em PHP e MySQL</vt:lpstr>
      <vt:lpstr>Preparando o diretório</vt:lpstr>
      <vt:lpstr>Iniciando o projeto com o Notepad++</vt:lpstr>
      <vt:lpstr>Exemplo</vt:lpstr>
      <vt:lpstr>Fonte do exemplo</vt:lpstr>
      <vt:lpstr>Inserir um contato</vt:lpstr>
      <vt:lpstr>Acionando o RedBean</vt:lpstr>
      <vt:lpstr>Apresentação do PowerPoint</vt:lpstr>
      <vt:lpstr>Explicando o fonte</vt:lpstr>
      <vt:lpstr>Uma vez criado o objeto</vt:lpstr>
      <vt:lpstr>Visualizar o dado gravado</vt:lpstr>
      <vt:lpstr>O resultado pode ser</vt:lpstr>
      <vt:lpstr>Atualizar</vt:lpstr>
      <vt:lpstr>View_up.php</vt:lpstr>
      <vt:lpstr>Frmdados.php</vt:lpstr>
      <vt:lpstr>Visualizando a alteração</vt:lpstr>
      <vt:lpstr>Apagar um registro</vt:lpstr>
      <vt:lpstr>View_del.php</vt:lpstr>
      <vt:lpstr>Deletar.php</vt:lpstr>
      <vt:lpstr>Visualização do campo um deletado</vt:lpstr>
      <vt:lpstr>Pesquisar um nome na lista</vt:lpstr>
      <vt:lpstr>No index.html</vt:lpstr>
      <vt:lpstr>Resultado da busca</vt:lpstr>
      <vt:lpstr>O RedBean responsável pela busca</vt:lpstr>
      <vt:lpstr>O que melhorar?</vt:lpstr>
      <vt:lpstr>Obrigado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RedBeanPHP   Porque utilizar frameworks?</dc:title>
  <dc:creator>cristiano.cecanho</dc:creator>
  <cp:lastModifiedBy>Cristiano José Cecanho</cp:lastModifiedBy>
  <cp:revision>8</cp:revision>
  <dcterms:modified xsi:type="dcterms:W3CDTF">2017-03-30T12:13:52Z</dcterms:modified>
</cp:coreProperties>
</file>