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F7"/>
    <a:srgbClr val="9FE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1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0284F-342A-4E66-A9FF-21AC6A3D9669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7654-8260-4048-9CED-F99D9D4DCE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EA3E90-EE0F-4B29-B66E-858A39C0D907}" type="datetimeFigureOut">
              <a:rPr lang="pt-BR" smtClean="0"/>
              <a:t>01/07/2020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AA1B17-B1B9-4579-A8DF-28B9AB02A5A0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attes.cnpq.b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ajuda.cnpq.br/index.php/P%C3%A1gina_principal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ercomp.ufg.br/weby/up/378/o/LATTES_tutorial_de_preenchimento.pdf" TargetMode="External"/><Relationship Id="rId2" Type="http://schemas.openxmlformats.org/officeDocument/2006/relationships/hyperlink" Target="https://www.youtube.com/watch?v=ehxfU74yHq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bvVfyF2_o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TUTORIAL</a:t>
            </a:r>
            <a:br>
              <a:rPr lang="pt-BR" dirty="0"/>
            </a:br>
            <a:r>
              <a:rPr lang="pt-BR" dirty="0"/>
              <a:t>CURRÍCULO LATTES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5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uario\Desktop\LATTE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2267744" y="3068960"/>
            <a:ext cx="2592288" cy="1080120"/>
          </a:xfrm>
          <a:prstGeom prst="borderCallout1">
            <a:avLst>
              <a:gd name="adj1" fmla="val 36984"/>
              <a:gd name="adj2" fmla="val -736"/>
              <a:gd name="adj3" fmla="val 112500"/>
              <a:gd name="adj4" fmla="val -3833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67744" y="306896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Idiomas não são informações obrigatórias, coloque apenas se você possui alguma habilidade.</a:t>
            </a:r>
          </a:p>
        </p:txBody>
      </p:sp>
    </p:spTree>
    <p:extLst>
      <p:ext uri="{BB962C8B-B14F-4D97-AF65-F5344CB8AC3E}">
        <p14:creationId xmlns:p14="http://schemas.microsoft.com/office/powerpoint/2010/main" val="18198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196752"/>
            <a:ext cx="7200800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Ao concluir o cadastro,  verifique se as informações estão corretas e clique em enviar. Em até 24 horas, você poderá acessar seu currículo, para preenchimento dos módulos.</a:t>
            </a:r>
          </a:p>
        </p:txBody>
      </p:sp>
    </p:spTree>
    <p:extLst>
      <p:ext uri="{BB962C8B-B14F-4D97-AF65-F5344CB8AC3E}">
        <p14:creationId xmlns:p14="http://schemas.microsoft.com/office/powerpoint/2010/main" val="15224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LATTES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948264" y="3356992"/>
            <a:ext cx="1224136" cy="36004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acessar para preenchimento dos módulos, clique em Atualizar currículo.</a:t>
            </a:r>
          </a:p>
        </p:txBody>
      </p:sp>
    </p:spTree>
    <p:extLst>
      <p:ext uri="{BB962C8B-B14F-4D97-AF65-F5344CB8AC3E}">
        <p14:creationId xmlns:p14="http://schemas.microsoft.com/office/powerpoint/2010/main" val="2875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LATTES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2" y="1052736"/>
            <a:ext cx="9143999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4139952" y="4365104"/>
            <a:ext cx="3024336" cy="1080120"/>
          </a:xfrm>
          <a:prstGeom prst="borderCallout1">
            <a:avLst>
              <a:gd name="adj1" fmla="val 52002"/>
              <a:gd name="adj2" fmla="val -263"/>
              <a:gd name="adj3" fmla="val -85417"/>
              <a:gd name="adj4" fmla="val -2921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3968" y="45091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Acesse com </a:t>
            </a:r>
            <a:r>
              <a:rPr lang="pt-BR" sz="1400" b="1" dirty="0" err="1"/>
              <a:t>login</a:t>
            </a:r>
            <a:r>
              <a:rPr lang="pt-BR" sz="1400" b="1" dirty="0"/>
              <a:t> e senha já cadastradas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9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uario\Desktop\LATTES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15"/>
            <a:ext cx="9144000" cy="49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5359464" y="955427"/>
            <a:ext cx="3600400" cy="934152"/>
          </a:xfrm>
          <a:prstGeom prst="borderCallout1">
            <a:avLst>
              <a:gd name="adj1" fmla="val 24774"/>
              <a:gd name="adj2" fmla="val -128"/>
              <a:gd name="adj3" fmla="val 9593"/>
              <a:gd name="adj4" fmla="val -7695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00092" y="945449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Em dados gerais, algumas informações já foram preenchidas no cadastro. Assim, devem ser atualizadas quando houver alterações.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64088" y="1979959"/>
            <a:ext cx="3600400" cy="101862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80690" y="2044477"/>
            <a:ext cx="3528392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 tópico Prêmios e títulos, cabem prêmios de trabalhos científicos, de congressos, homenagens de turma. Todos devem ter comprovação.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64088" y="3051510"/>
            <a:ext cx="3600400" cy="738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400092" y="305150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Texto inicial é uma apresentação. Sua formação e principais atuações. É importante mantê-lo atualizado.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CFB39F8-924D-4DB9-8FFD-35DB54443094}"/>
              </a:ext>
            </a:extLst>
          </p:cNvPr>
          <p:cNvSpPr/>
          <p:nvPr/>
        </p:nvSpPr>
        <p:spPr>
          <a:xfrm>
            <a:off x="2555776" y="1115863"/>
            <a:ext cx="1080120" cy="172819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C156BE1-ECDC-4681-BA96-A6C5FDBD264C}"/>
              </a:ext>
            </a:extLst>
          </p:cNvPr>
          <p:cNvSpPr/>
          <p:nvPr/>
        </p:nvSpPr>
        <p:spPr>
          <a:xfrm>
            <a:off x="556749" y="1970553"/>
            <a:ext cx="4015251" cy="1080956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9533A6AF-7E8E-4516-8326-B7D105359986}"/>
              </a:ext>
            </a:extLst>
          </p:cNvPr>
          <p:cNvSpPr/>
          <p:nvPr/>
        </p:nvSpPr>
        <p:spPr>
          <a:xfrm>
            <a:off x="3627548" y="1331565"/>
            <a:ext cx="1206937" cy="172819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518BE1FE-2408-41B6-8EBE-E8B64CF59EA4}"/>
              </a:ext>
            </a:extLst>
          </p:cNvPr>
          <p:cNvSpPr/>
          <p:nvPr/>
        </p:nvSpPr>
        <p:spPr>
          <a:xfrm>
            <a:off x="4060394" y="1378494"/>
            <a:ext cx="1080120" cy="172819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8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esktop\LATTES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56"/>
            <a:ext cx="9143999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36097" y="1916832"/>
            <a:ext cx="3707903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Formação acadêmica: dados específicos de cada formação devem ser esclarecidos, como local de formação, data de início e término.</a:t>
            </a:r>
          </a:p>
        </p:txBody>
      </p:sp>
      <p:sp>
        <p:nvSpPr>
          <p:cNvPr id="5" name="Botão de ação: Avançar ou Próximo 4">
            <a:hlinkClick r:id="" action="ppaction://hlinkshowjump?jump=nextslide" highlightClick="1"/>
          </p:cNvPr>
          <p:cNvSpPr/>
          <p:nvPr/>
        </p:nvSpPr>
        <p:spPr>
          <a:xfrm>
            <a:off x="6300192" y="2609909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436096" y="3212976"/>
            <a:ext cx="3707903" cy="9566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3212976"/>
            <a:ext cx="3707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Formação complementar engloba curso de curta duração, extensão universitária, MBA e outros.</a:t>
            </a:r>
          </a:p>
        </p:txBody>
      </p:sp>
      <p:sp>
        <p:nvSpPr>
          <p:cNvPr id="8" name="Botão de ação: Avançar ou Próximo 7">
            <a:hlinkClick r:id="rId3" action="ppaction://hlinksldjump" highlightClick="1"/>
          </p:cNvPr>
          <p:cNvSpPr/>
          <p:nvPr/>
        </p:nvSpPr>
        <p:spPr>
          <a:xfrm>
            <a:off x="6804248" y="3746124"/>
            <a:ext cx="324036" cy="2603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C297751-110E-4039-8C80-130526B043E5}"/>
              </a:ext>
            </a:extLst>
          </p:cNvPr>
          <p:cNvSpPr/>
          <p:nvPr/>
        </p:nvSpPr>
        <p:spPr>
          <a:xfrm>
            <a:off x="1259632" y="2441476"/>
            <a:ext cx="4015251" cy="172819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uario\Desktop\LATTES\1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8003"/>
            <a:ext cx="7416824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uario\Desktop\LATTES\13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3675"/>
            <a:ext cx="185737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45953" y="4018644"/>
            <a:ext cx="3456385" cy="936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139951" y="4117364"/>
            <a:ext cx="3384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 partir da seleção do nível, os dados deverão ser incluídos de acordo com o que se pede.</a:t>
            </a:r>
          </a:p>
        </p:txBody>
      </p:sp>
      <p:sp>
        <p:nvSpPr>
          <p:cNvPr id="4" name="Botão de ação: Avançar ou Próximo 3">
            <a:hlinkClick r:id="" action="ppaction://hlinkshowjump?jump=nextslide" highlightClick="1"/>
          </p:cNvPr>
          <p:cNvSpPr/>
          <p:nvPr/>
        </p:nvSpPr>
        <p:spPr>
          <a:xfrm>
            <a:off x="5364088" y="4653136"/>
            <a:ext cx="360040" cy="2028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uario\Desktop\LATTES\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33" y="10525"/>
            <a:ext cx="5556266" cy="33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uario\Desktop\LATTES\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09624"/>
            <a:ext cx="5558995" cy="34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ão de ação: Voltar ou Anterior 1">
            <a:hlinkClick r:id="rId4" action="ppaction://hlinksldjump" highlightClick="1"/>
          </p:cNvPr>
          <p:cNvSpPr/>
          <p:nvPr/>
        </p:nvSpPr>
        <p:spPr>
          <a:xfrm rot="10800000">
            <a:off x="802838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6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uario\Desktop\LATTES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59" y="660360"/>
            <a:ext cx="6193309" cy="32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uario\Desktop\LATTES\2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99013"/>
            <a:ext cx="5746973" cy="35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uario\Desktop\LATTES\2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49636"/>
            <a:ext cx="5616624" cy="35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4199" y="0"/>
            <a:ext cx="635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FORMAÇÃO COMPLEMENTAR</a:t>
            </a:r>
          </a:p>
        </p:txBody>
      </p:sp>
      <p:sp>
        <p:nvSpPr>
          <p:cNvPr id="3" name="Elipse 2"/>
          <p:cNvSpPr/>
          <p:nvPr/>
        </p:nvSpPr>
        <p:spPr>
          <a:xfrm>
            <a:off x="1341059" y="2780928"/>
            <a:ext cx="1286725" cy="43204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7668344" y="5445224"/>
            <a:ext cx="706413" cy="4523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8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LATTES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" y="980728"/>
            <a:ext cx="9138072" cy="58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148064" y="1412776"/>
            <a:ext cx="3888432" cy="7793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292080" y="1453426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Atuação profissional: inserir todos os locais de estágio e trabalho.</a:t>
            </a:r>
          </a:p>
          <a:p>
            <a:pPr algn="just"/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5148064" y="2192090"/>
            <a:ext cx="3888432" cy="1020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2192090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Linhas de pesquisa serão inseridas em: Atuação profissional  &gt; selecione a instituição &gt; Atividades &gt; Pesquisa e desenvolvimento.</a:t>
            </a:r>
          </a:p>
          <a:p>
            <a:pPr algn="just"/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5148064" y="3212976"/>
            <a:ext cx="3888432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292080" y="3361641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Área de atuação: utilize as opções de grande área, área, subárea e especialidade. Podem ser selecionadas até 6 opções, sendo a primeira a mais importante.</a:t>
            </a:r>
          </a:p>
        </p:txBody>
      </p:sp>
      <p:sp>
        <p:nvSpPr>
          <p:cNvPr id="9" name="Botão de ação: Avançar ou Próximo 8">
            <a:hlinkClick r:id="" action="ppaction://hlinkshowjump?jump=nextslide" highlightClick="1"/>
          </p:cNvPr>
          <p:cNvSpPr/>
          <p:nvPr/>
        </p:nvSpPr>
        <p:spPr>
          <a:xfrm>
            <a:off x="7092280" y="292494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Botão de ação: Avançar ou Próximo 10">
            <a:hlinkClick r:id="rId3" action="ppaction://hlinksldjump" highlightClick="1"/>
          </p:cNvPr>
          <p:cNvSpPr/>
          <p:nvPr/>
        </p:nvSpPr>
        <p:spPr>
          <a:xfrm>
            <a:off x="6516216" y="4347714"/>
            <a:ext cx="360040" cy="226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B98BF8AD-4C2A-4378-BEB8-C84E5126761D}"/>
              </a:ext>
            </a:extLst>
          </p:cNvPr>
          <p:cNvSpPr/>
          <p:nvPr/>
        </p:nvSpPr>
        <p:spPr>
          <a:xfrm>
            <a:off x="487223" y="3126722"/>
            <a:ext cx="4179547" cy="1020886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54671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nsolas" panose="020B0609020204030204" pitchFamily="49" charset="0"/>
              </a:rPr>
              <a:t>Acesso à Plataforma Lattes: </a:t>
            </a:r>
            <a:r>
              <a:rPr lang="pt-BR" sz="2000" b="1" dirty="0">
                <a:latin typeface="Consolas" panose="020B0609020204030204" pitchFamily="49" charset="0"/>
                <a:hlinkClick r:id="rId2"/>
              </a:rPr>
              <a:t>http:// lattes.cnpq.br</a:t>
            </a:r>
            <a:endParaRPr lang="pt-BR" sz="2000" b="1" dirty="0">
              <a:latin typeface="Consolas" panose="020B0609020204030204" pitchFamily="49" charset="0"/>
            </a:endParaRPr>
          </a:p>
        </p:txBody>
      </p:sp>
      <p:pic>
        <p:nvPicPr>
          <p:cNvPr id="1026" name="Picture 2" descr="C:\Users\Usuario\Desktop\LATTE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4000" cy="55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092280" y="3140968"/>
            <a:ext cx="205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Primeiro acesso, faça o cadastro do currículo.</a:t>
            </a:r>
          </a:p>
          <a:p>
            <a:endParaRPr lang="pt-BR" dirty="0"/>
          </a:p>
        </p:txBody>
      </p:sp>
      <p:sp>
        <p:nvSpPr>
          <p:cNvPr id="13" name="Texto Explicativo 1 12"/>
          <p:cNvSpPr/>
          <p:nvPr/>
        </p:nvSpPr>
        <p:spPr>
          <a:xfrm>
            <a:off x="7092280" y="3140968"/>
            <a:ext cx="1872208" cy="923317"/>
          </a:xfrm>
          <a:prstGeom prst="borderCallout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2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6926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Áreas de atuação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9488D80-BAB9-46FA-A127-54C3F615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755956" cy="52487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EDB63E7-E98C-48BE-BE0B-A3737DA99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412776"/>
            <a:ext cx="7755957" cy="1296144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97DB8D6F-ABCF-4072-8503-94D8145B50E3}"/>
              </a:ext>
            </a:extLst>
          </p:cNvPr>
          <p:cNvSpPr/>
          <p:nvPr/>
        </p:nvSpPr>
        <p:spPr>
          <a:xfrm>
            <a:off x="2555776" y="3254139"/>
            <a:ext cx="2438853" cy="246869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C8F622BE-5CBD-4D29-9E15-9306A8CC5604}"/>
              </a:ext>
            </a:extLst>
          </p:cNvPr>
          <p:cNvSpPr/>
          <p:nvPr/>
        </p:nvSpPr>
        <p:spPr>
          <a:xfrm>
            <a:off x="2843808" y="3974041"/>
            <a:ext cx="2438853" cy="246869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773EC21A-181C-414A-B902-4B6BC1B08457}"/>
              </a:ext>
            </a:extLst>
          </p:cNvPr>
          <p:cNvSpPr/>
          <p:nvPr/>
        </p:nvSpPr>
        <p:spPr>
          <a:xfrm>
            <a:off x="3059832" y="4913779"/>
            <a:ext cx="2438853" cy="246869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41CDBF3A-B2DC-4545-A280-56484C6DF83E}"/>
              </a:ext>
            </a:extLst>
          </p:cNvPr>
          <p:cNvSpPr/>
          <p:nvPr/>
        </p:nvSpPr>
        <p:spPr>
          <a:xfrm>
            <a:off x="2843808" y="4447074"/>
            <a:ext cx="3312368" cy="31905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BCC589B-3606-404C-833F-6D01FA688D93}"/>
              </a:ext>
            </a:extLst>
          </p:cNvPr>
          <p:cNvSpPr txBox="1"/>
          <p:nvPr/>
        </p:nvSpPr>
        <p:spPr>
          <a:xfrm>
            <a:off x="5334225" y="2875141"/>
            <a:ext cx="960687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Grande área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BFF2D29-172C-4607-A464-52FF9236A6AB}"/>
              </a:ext>
            </a:extLst>
          </p:cNvPr>
          <p:cNvSpPr txBox="1"/>
          <p:nvPr/>
        </p:nvSpPr>
        <p:spPr>
          <a:xfrm>
            <a:off x="5514669" y="3788872"/>
            <a:ext cx="659155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Área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53503087-EBD2-4DFE-ADA1-05C7EF263432}"/>
              </a:ext>
            </a:extLst>
          </p:cNvPr>
          <p:cNvSpPr txBox="1"/>
          <p:nvPr/>
        </p:nvSpPr>
        <p:spPr>
          <a:xfrm>
            <a:off x="6388184" y="4158204"/>
            <a:ext cx="1010213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Subárea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85E40C16-0381-4641-8759-D1A218101AA3}"/>
              </a:ext>
            </a:extLst>
          </p:cNvPr>
          <p:cNvSpPr txBox="1"/>
          <p:nvPr/>
        </p:nvSpPr>
        <p:spPr>
          <a:xfrm>
            <a:off x="5851298" y="4855864"/>
            <a:ext cx="1595309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Especialidade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EA97DF09-8DAF-40F8-B7C9-2BD6F798EC7E}"/>
              </a:ext>
            </a:extLst>
          </p:cNvPr>
          <p:cNvCxnSpPr/>
          <p:nvPr/>
        </p:nvCxnSpPr>
        <p:spPr>
          <a:xfrm flipH="1">
            <a:off x="4716016" y="2875141"/>
            <a:ext cx="566645" cy="3231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88FC8E3D-0EC7-459E-906B-9E705D20D6A5}"/>
              </a:ext>
            </a:extLst>
          </p:cNvPr>
          <p:cNvCxnSpPr/>
          <p:nvPr/>
        </p:nvCxnSpPr>
        <p:spPr>
          <a:xfrm flipH="1">
            <a:off x="5148064" y="3788872"/>
            <a:ext cx="350621" cy="1846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="" xmlns:a16="http://schemas.microsoft.com/office/drawing/2014/main" id="{518029DA-98AA-487D-B084-BD118507364B}"/>
              </a:ext>
            </a:extLst>
          </p:cNvPr>
          <p:cNvCxnSpPr/>
          <p:nvPr/>
        </p:nvCxnSpPr>
        <p:spPr>
          <a:xfrm flipH="1">
            <a:off x="6173824" y="4342870"/>
            <a:ext cx="214360" cy="1846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A978FA55-B5DA-48AF-ABB0-D378013829AB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5514669" y="5037213"/>
            <a:ext cx="336629" cy="33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Para inserir no tópico Linhas de Pesquisa</a:t>
            </a:r>
          </a:p>
        </p:txBody>
      </p:sp>
      <p:pic>
        <p:nvPicPr>
          <p:cNvPr id="8196" name="Picture 4" descr="C:\Users\Usuario\Desktop\LATTES\1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75" y="2406710"/>
            <a:ext cx="51816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uario\Desktop\LATTES\15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3610"/>
            <a:ext cx="55435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uario\Desktop\LATTES\15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1853"/>
            <a:ext cx="31649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uario\Desktop\LATTES\15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57" y="2935347"/>
            <a:ext cx="4786269" cy="29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uario\Desktop\LATTES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" y="1124744"/>
            <a:ext cx="913168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31282" y="1764104"/>
            <a:ext cx="3600400" cy="1169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Deverão ser vinculados às instituições e informados os dados: nome do projeto, descrição, se está me andamento ou concluído, equipe, instituição de financiamento, produção e orientação.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D735645-E086-4C5A-90AB-F9115048F831}"/>
              </a:ext>
            </a:extLst>
          </p:cNvPr>
          <p:cNvSpPr/>
          <p:nvPr/>
        </p:nvSpPr>
        <p:spPr>
          <a:xfrm>
            <a:off x="1331640" y="1700808"/>
            <a:ext cx="803514" cy="116955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89AE134-7F44-4D5F-A743-B6C919718AEF}"/>
              </a:ext>
            </a:extLst>
          </p:cNvPr>
          <p:cNvSpPr/>
          <p:nvPr/>
        </p:nvSpPr>
        <p:spPr>
          <a:xfrm>
            <a:off x="611560" y="3212976"/>
            <a:ext cx="4807339" cy="864096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Desktop\LATTES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" y="1136832"/>
            <a:ext cx="9067336" cy="57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02141"/>
            <a:ext cx="8712968" cy="64533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332656"/>
            <a:ext cx="8712968" cy="627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/>
              <a:t>O tópico  </a:t>
            </a:r>
            <a:r>
              <a:rPr lang="pt-BR" sz="1400" b="1" dirty="0"/>
              <a:t>Produção</a:t>
            </a:r>
            <a:r>
              <a:rPr lang="pt-BR" sz="1400" dirty="0"/>
              <a:t> é que mais demandará tempo e dedicação, pois são muitas opções e informações.  </a:t>
            </a:r>
          </a:p>
          <a:p>
            <a:pPr algn="just">
              <a:lnSpc>
                <a:spcPct val="150000"/>
              </a:lnSpc>
            </a:pPr>
            <a:endParaRPr lang="pt-BR" sz="1400" dirty="0"/>
          </a:p>
          <a:p>
            <a:pPr algn="ctr">
              <a:lnSpc>
                <a:spcPct val="150000"/>
              </a:lnSpc>
            </a:pPr>
            <a:r>
              <a:rPr lang="pt-BR" sz="1600" b="1" dirty="0"/>
              <a:t>PRODUÇÕES BIBLIOGRÁFICAS</a:t>
            </a:r>
          </a:p>
          <a:p>
            <a:pPr algn="ctr">
              <a:lnSpc>
                <a:spcPct val="150000"/>
              </a:lnSpc>
            </a:pPr>
            <a:endParaRPr lang="pt-BR" sz="1400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Artigos completos publicados em periódicos </a:t>
            </a:r>
            <a:r>
              <a:rPr lang="pt-BR" sz="1400" dirty="0"/>
              <a:t>com DOI ou ISSN, volume, edição e página inicial</a:t>
            </a:r>
            <a:r>
              <a:rPr lang="pt-BR" sz="1400" b="1" dirty="0"/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Artigos que aceitos para publicação</a:t>
            </a:r>
            <a:r>
              <a:rPr lang="pt-BR" sz="1400" dirty="0"/>
              <a:t>, mas ainda não foram publicados (prelo) indexados com ISSN;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/>
              <a:t>L</a:t>
            </a:r>
            <a:r>
              <a:rPr lang="pt-BR" sz="1400" b="1" dirty="0"/>
              <a:t>ivros e capítulos </a:t>
            </a:r>
            <a:r>
              <a:rPr lang="pt-BR" sz="1400" dirty="0"/>
              <a:t>com ISBN;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Texto em jornal e revista</a:t>
            </a:r>
            <a:r>
              <a:rPr lang="pt-BR" sz="1400" dirty="0"/>
              <a:t> publicação escrita publicado em meio jornalísticos como roteiros, ensaios, matérias, reportagens, relatos, depoimentos, entrevistas, resumos, resenhas, crônicas, contos, poemas.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Textos publicados em anais de eventos</a:t>
            </a:r>
            <a:r>
              <a:rPr lang="pt-BR" sz="1400" dirty="0"/>
              <a:t>, vinculados a um evento específico. (Esse item tem vínculo com o item “Eventos”);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Apresentação de trabalhos e palestras</a:t>
            </a:r>
            <a:r>
              <a:rPr lang="pt-BR" sz="1400" dirty="0"/>
              <a:t>, inclusive participações em Simpósios, aulas ministradas em outros cursos, entrevistas à rádio e televisão quando puderem ser comprovadas.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Traduções: </a:t>
            </a:r>
            <a:r>
              <a:rPr lang="pt-BR" sz="1400" dirty="0"/>
              <a:t>artigos, livros e outras publicações traduzidas pelo usuário</a:t>
            </a:r>
            <a:r>
              <a:rPr lang="pt-BR" sz="1400" b="1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Outra publicação bibliográfica: </a:t>
            </a:r>
            <a:r>
              <a:rPr lang="pt-BR" sz="1400" dirty="0"/>
              <a:t>qualquer publicação que não se enquadre nas opções anteriores, inclusive artigos publicados em periódicos sem ISSN.</a:t>
            </a:r>
          </a:p>
          <a:p>
            <a:pPr algn="just">
              <a:lnSpc>
                <a:spcPct val="150000"/>
              </a:lnSpc>
            </a:pPr>
            <a:endParaRPr lang="pt-BR" sz="1400" b="1" dirty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1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24723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PRODUÇÃO TÉCNICA</a:t>
            </a: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926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99690" y="503683"/>
            <a:ext cx="849694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/>
              <a:t>Produção técnica realizada pelo usuário. Exemplos: softwares, produtos, processos técnicos, cartas, maquetes, editorações e etc.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Software:  </a:t>
            </a:r>
            <a:r>
              <a:rPr lang="pt-BR" sz="1400" dirty="0"/>
              <a:t>programa, sistemas operacionais, processadores de textos e programas de aplicação;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Produtos:  </a:t>
            </a:r>
            <a:r>
              <a:rPr lang="pt-BR" sz="1400" dirty="0"/>
              <a:t>protótipos, projetos (concepção), pilotos, </a:t>
            </a:r>
            <a:r>
              <a:rPr lang="pt-BR" sz="1400" dirty="0" err="1"/>
              <a:t>etc</a:t>
            </a:r>
            <a:r>
              <a:rPr lang="pt-BR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Processos: </a:t>
            </a:r>
            <a:r>
              <a:rPr lang="pt-BR" sz="1400" dirty="0"/>
              <a:t>processo ou técnica de transformação envolvendo bens e/ou serviços;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Trabalhos técnicos</a:t>
            </a:r>
            <a:r>
              <a:rPr lang="pt-BR" sz="1400" dirty="0"/>
              <a:t>: trabalhos e serviços variados tais como consultorias, pareceres, nas diversas áreas;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Cartas, mapas ou similares</a:t>
            </a:r>
            <a:r>
              <a:rPr lang="pt-BR" sz="1400" dirty="0"/>
              <a:t>: fotogramas, mapas, </a:t>
            </a:r>
            <a:r>
              <a:rPr lang="pt-BR" sz="1400" dirty="0" err="1"/>
              <a:t>aerofotogramas</a:t>
            </a:r>
            <a:r>
              <a:rPr lang="pt-BR" sz="1400" dirty="0"/>
              <a:t>, </a:t>
            </a:r>
            <a:r>
              <a:rPr lang="pt-BR" sz="1400" dirty="0" err="1"/>
              <a:t>etc</a:t>
            </a:r>
            <a:r>
              <a:rPr lang="pt-BR" sz="1400" dirty="0"/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Curso de curta duração ministrado</a:t>
            </a:r>
            <a:r>
              <a:rPr lang="pt-BR" sz="1400" dirty="0"/>
              <a:t>: cursos de aperfeiçoamento, extensão, especialização ministrados pelo usuário;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Desenvolvimento de material didático ou institucional</a:t>
            </a:r>
            <a:r>
              <a:rPr lang="pt-BR" sz="1400" dirty="0"/>
              <a:t>: apostilas, treinamentos, guias, manuais e similares elaborados pelo usuário;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Manutenção de obra artística:</a:t>
            </a:r>
            <a:r>
              <a:rPr lang="pt-BR" sz="1400" dirty="0"/>
              <a:t> produtos conservados ou restaurados, sejam em papel, vídeo, tela, meios digitais;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Maquetes:</a:t>
            </a:r>
            <a:r>
              <a:rPr lang="pt-BR" sz="1400" dirty="0"/>
              <a:t> maquetes que tenham sido realizadas como produção técnica;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Programa de rádio ou TV</a:t>
            </a:r>
            <a:r>
              <a:rPr lang="pt-BR" sz="1400" dirty="0"/>
              <a:t>:  participação em programas de rádio ou TV, como em entrevistas, mesa redonda, comentários, </a:t>
            </a:r>
            <a:r>
              <a:rPr lang="pt-BR" sz="1400" dirty="0" err="1"/>
              <a:t>etc</a:t>
            </a:r>
            <a:r>
              <a:rPr lang="pt-BR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/>
              <a:t>Relatório de pesquisa</a:t>
            </a:r>
            <a:r>
              <a:rPr lang="pt-BR" sz="1400" dirty="0"/>
              <a:t>: relatórios periódicos ou finais que documentam e descrevem as pesquisas;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/>
              <a:t>Outra produção técnica: Qualquer outra produção técnica não relacionada nos outros itens.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738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6064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PRODUÇÕES ARTÍSTICA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980728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Informação de obras artísticas ou cultural do usuário desde que devidamente comprovadas:</a:t>
            </a:r>
          </a:p>
          <a:p>
            <a:r>
              <a:rPr lang="pt-BR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/>
              <a:t>Artes cênicas</a:t>
            </a:r>
            <a:r>
              <a:rPr lang="pt-BR" sz="1400" dirty="0"/>
              <a:t>: eventos como festival, concursos, teledrama, temporada turnê. Atividades: ator, dançarino, diretor, figurinista e outros;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/>
              <a:t>Musica</a:t>
            </a:r>
            <a:r>
              <a:rPr lang="pt-BR" sz="1400" dirty="0"/>
              <a:t>: performance, récita lírica, recital, show, temporada, turnê, outros. Atividade como cantor, compositor, instrumentista, regente, outros;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/>
              <a:t>Artes visuais</a:t>
            </a:r>
            <a:r>
              <a:rPr lang="pt-BR" sz="1400" dirty="0"/>
              <a:t>: bienal, exposições, festival, outros. Atividades como animador, cenógrafo, escultor, fotógrafo, pintor, outros;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/>
              <a:t>Outras produções artísticas e culturais</a:t>
            </a:r>
            <a:r>
              <a:rPr lang="pt-BR" sz="1400" dirty="0"/>
              <a:t>: outras informações não relacionadas anteriormente.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4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LATTES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909638"/>
            <a:ext cx="9144000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40152" y="1412776"/>
            <a:ext cx="2664296" cy="29612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/>
              <a:t>Ao inserir patente, marca registrada e/ou programa de computador, será preciso nome incluir o nome da instituição onde foi depositada e o número do registro. O registro é feito no INPI (Instituto Nacional de Propriedade Industrial).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BBDE739-C7CB-41BC-A76B-CB940BDE63F9}"/>
              </a:ext>
            </a:extLst>
          </p:cNvPr>
          <p:cNvSpPr/>
          <p:nvPr/>
        </p:nvSpPr>
        <p:spPr>
          <a:xfrm>
            <a:off x="1547665" y="1412776"/>
            <a:ext cx="1872208" cy="1512168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CB86061D-EAB5-4A84-BFED-BF9E1215A0DA}"/>
              </a:ext>
            </a:extLst>
          </p:cNvPr>
          <p:cNvSpPr/>
          <p:nvPr/>
        </p:nvSpPr>
        <p:spPr>
          <a:xfrm>
            <a:off x="615426" y="3076008"/>
            <a:ext cx="4749024" cy="857049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uario\Desktop\LATTES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" y="944120"/>
            <a:ext cx="9113576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75656" y="1613731"/>
            <a:ext cx="2885392" cy="1671254"/>
          </a:xfrm>
          <a:prstGeom prst="rect">
            <a:avLst/>
          </a:prstGeom>
          <a:solidFill>
            <a:srgbClr val="E5E9F7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75656" y="1628800"/>
            <a:ext cx="2885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Inclui os mesmos campos dos módulos “Projetos” e “Patentes”, porém aqui devem ser registrados aqueles que geraram, exclusivamente novos produtos e processos.</a:t>
            </a:r>
          </a:p>
        </p:txBody>
      </p:sp>
    </p:spTree>
    <p:extLst>
      <p:ext uri="{BB962C8B-B14F-4D97-AF65-F5344CB8AC3E}">
        <p14:creationId xmlns:p14="http://schemas.microsoft.com/office/powerpoint/2010/main" val="26609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LATTES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1556792"/>
            <a:ext cx="3168352" cy="3456384"/>
          </a:xfrm>
          <a:prstGeom prst="rect">
            <a:avLst/>
          </a:prstGeom>
          <a:solidFill>
            <a:srgbClr val="E5E9F7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691680" y="1828591"/>
            <a:ext cx="2880320" cy="291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400" b="1" dirty="0"/>
              <a:t>A aba “Educação e Popularização C&amp;T” possui campos já preenchidos em outras abas, mas recomenda-se preencher  com intuito de ampliar a divulgação científica.</a:t>
            </a:r>
          </a:p>
          <a:p>
            <a:pPr algn="just">
              <a:lnSpc>
                <a:spcPct val="120000"/>
              </a:lnSpc>
            </a:pPr>
            <a:r>
              <a:rPr lang="pt-BR" sz="1400" b="1" dirty="0"/>
              <a:t>Apresenta campos específicos,  como: entrevistas, mesas redondas, programas e comentários na mídia e redes sociais, websites e blogs.</a:t>
            </a:r>
          </a:p>
        </p:txBody>
      </p:sp>
    </p:spTree>
    <p:extLst>
      <p:ext uri="{BB962C8B-B14F-4D97-AF65-F5344CB8AC3E}">
        <p14:creationId xmlns:p14="http://schemas.microsoft.com/office/powerpoint/2010/main" val="28357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LATT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 Explicativo 1 3"/>
          <p:cNvSpPr/>
          <p:nvPr/>
        </p:nvSpPr>
        <p:spPr>
          <a:xfrm>
            <a:off x="6444208" y="5251737"/>
            <a:ext cx="1872208" cy="1080120"/>
          </a:xfrm>
          <a:prstGeom prst="borderCallout1">
            <a:avLst>
              <a:gd name="adj1" fmla="val 57231"/>
              <a:gd name="adj2" fmla="val -3153"/>
              <a:gd name="adj3" fmla="val 66323"/>
              <a:gd name="adj4" fmla="val -5017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4228" y="548091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Digite os caracteres</a:t>
            </a:r>
            <a:r>
              <a:rPr lang="pt-BR" b="1" dirty="0"/>
              <a:t>.</a:t>
            </a:r>
          </a:p>
        </p:txBody>
      </p:sp>
      <p:sp>
        <p:nvSpPr>
          <p:cNvPr id="6" name="Texto Explicativo 2 5"/>
          <p:cNvSpPr/>
          <p:nvPr/>
        </p:nvSpPr>
        <p:spPr>
          <a:xfrm>
            <a:off x="6511775" y="2677892"/>
            <a:ext cx="2376264" cy="1174440"/>
          </a:xfrm>
          <a:prstGeom prst="borderCallout2">
            <a:avLst>
              <a:gd name="adj1" fmla="val 36445"/>
              <a:gd name="adj2" fmla="val -753"/>
              <a:gd name="adj3" fmla="val 47062"/>
              <a:gd name="adj4" fmla="val -3258"/>
              <a:gd name="adj5" fmla="val 138678"/>
              <a:gd name="adj6" fmla="val -9145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79956" y="2903979"/>
            <a:ext cx="224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Preencha e-mail e senha que você usará para acesso ao currículo.</a:t>
            </a:r>
          </a:p>
        </p:txBody>
      </p:sp>
      <p:sp>
        <p:nvSpPr>
          <p:cNvPr id="10" name="Elipse 9"/>
          <p:cNvSpPr/>
          <p:nvPr/>
        </p:nvSpPr>
        <p:spPr>
          <a:xfrm>
            <a:off x="7596336" y="6331857"/>
            <a:ext cx="1224136" cy="52614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86875" y="320144"/>
            <a:ext cx="477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CADASTRO</a:t>
            </a:r>
          </a:p>
        </p:txBody>
      </p:sp>
    </p:spTree>
    <p:extLst>
      <p:ext uri="{BB962C8B-B14F-4D97-AF65-F5344CB8AC3E}">
        <p14:creationId xmlns:p14="http://schemas.microsoft.com/office/powerpoint/2010/main" val="40786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esktop\LATTES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4388"/>
            <a:ext cx="9144001" cy="60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21245" y="2218499"/>
            <a:ext cx="2808312" cy="10664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148064" y="246647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Em eventos tem a opção de participação e organização.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943169EC-F568-4156-B323-28F0DD14F6D4}"/>
              </a:ext>
            </a:extLst>
          </p:cNvPr>
          <p:cNvSpPr/>
          <p:nvPr/>
        </p:nvSpPr>
        <p:spPr>
          <a:xfrm>
            <a:off x="1475656" y="1556792"/>
            <a:ext cx="3511194" cy="1224136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447DA64-9810-4C0E-BB3A-0DFE307308E6}"/>
              </a:ext>
            </a:extLst>
          </p:cNvPr>
          <p:cNvSpPr/>
          <p:nvPr/>
        </p:nvSpPr>
        <p:spPr>
          <a:xfrm>
            <a:off x="583834" y="3030438"/>
            <a:ext cx="4204190" cy="985788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esktop\LATTES\1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3" y="0"/>
            <a:ext cx="710406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uario\Desktop\LATTES\1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6670427" cy="41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942613" y="1916832"/>
            <a:ext cx="1469147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3326025" y="1356229"/>
            <a:ext cx="2255093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156176" y="1932293"/>
            <a:ext cx="360040" cy="416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4" descr="C:\Users\Usuario\Desktop\LATTES\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08" y="3194454"/>
            <a:ext cx="6075579" cy="36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6100" y="2924944"/>
            <a:ext cx="2777708" cy="2952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9512" y="3050551"/>
            <a:ext cx="2520280" cy="263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/>
              <a:t>Em participação de eventos, ao incluir novo item, escolha a forma de participação e caso tenha eventos já cadastrados na aba “Apresentação de trabalho”, clique na lupa para selecionar e inserir.</a:t>
            </a:r>
          </a:p>
        </p:txBody>
      </p:sp>
    </p:spTree>
    <p:extLst>
      <p:ext uri="{BB962C8B-B14F-4D97-AF65-F5344CB8AC3E}">
        <p14:creationId xmlns:p14="http://schemas.microsoft.com/office/powerpoint/2010/main" val="6755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uario\Desktop\LATTES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" y="692696"/>
            <a:ext cx="9144000" cy="60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36096" y="1772816"/>
            <a:ext cx="3096344" cy="2520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80112" y="1932293"/>
            <a:ext cx="2664296" cy="230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400" b="1" dirty="0"/>
              <a:t>As atividades de orientação devem cadastradas como concluídas e em andamento. Os campos disponíveis par preenchimento são: tipo de trabalho, título, país, idioma, autor, opção para bolsa de estudos entre outros.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043DAFB-2A9F-4573-ABE2-FCF0DB963777}"/>
              </a:ext>
            </a:extLst>
          </p:cNvPr>
          <p:cNvSpPr/>
          <p:nvPr/>
        </p:nvSpPr>
        <p:spPr>
          <a:xfrm>
            <a:off x="1403648" y="1412776"/>
            <a:ext cx="3888432" cy="1296144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36D871E-4194-4343-8385-C7E98E41D0D8}"/>
              </a:ext>
            </a:extLst>
          </p:cNvPr>
          <p:cNvSpPr/>
          <p:nvPr/>
        </p:nvSpPr>
        <p:spPr>
          <a:xfrm>
            <a:off x="593015" y="2989659"/>
            <a:ext cx="4339025" cy="799381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8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uario\Desktop\LATTES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62013"/>
            <a:ext cx="9144001" cy="5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87012" y="1471113"/>
            <a:ext cx="3168352" cy="2245919"/>
          </a:xfrm>
          <a:prstGeom prst="rect">
            <a:avLst/>
          </a:prstGeom>
          <a:solidFill>
            <a:srgbClr val="E5E9F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9020" y="1628800"/>
            <a:ext cx="3024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Bancas de participação de TCC e participação de comissões julgadoras. É preciso selecionar a natureza do trabalho e preencher de acordo com o que segue como: tipo, título, ano, país, idioma, homepage (se houver), entre outros.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ADAE274-0E2F-4BEC-AEDA-C663AF6231B4}"/>
              </a:ext>
            </a:extLst>
          </p:cNvPr>
          <p:cNvSpPr/>
          <p:nvPr/>
        </p:nvSpPr>
        <p:spPr>
          <a:xfrm>
            <a:off x="1331640" y="1455883"/>
            <a:ext cx="2483363" cy="676973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4618DEB-4082-4D98-B040-492E1231760E}"/>
              </a:ext>
            </a:extLst>
          </p:cNvPr>
          <p:cNvSpPr/>
          <p:nvPr/>
        </p:nvSpPr>
        <p:spPr>
          <a:xfrm>
            <a:off x="539552" y="3042646"/>
            <a:ext cx="3275451" cy="100811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3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uario\Desktop\LATTES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807336"/>
            <a:ext cx="9114273" cy="60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43808" y="1400048"/>
            <a:ext cx="3799093" cy="2893048"/>
          </a:xfrm>
          <a:prstGeom prst="rect">
            <a:avLst/>
          </a:prstGeom>
          <a:solidFill>
            <a:srgbClr val="E5E9F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915816" y="1423315"/>
            <a:ext cx="3655077" cy="291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400" dirty="0"/>
              <a:t>Na aba “Citações” a opção “Citações no ISI” (Web </a:t>
            </a:r>
            <a:r>
              <a:rPr lang="pt-BR" sz="1400" dirty="0" err="1"/>
              <a:t>of</a:t>
            </a:r>
            <a:r>
              <a:rPr lang="pt-BR" sz="1400" dirty="0"/>
              <a:t> Science): os dados podem ser inseridos através de um código gerado através do </a:t>
            </a:r>
            <a:r>
              <a:rPr lang="pt-BR" sz="1400" dirty="0" err="1"/>
              <a:t>ResearcherID</a:t>
            </a:r>
            <a:r>
              <a:rPr lang="pt-BR" sz="1400" dirty="0"/>
              <a:t>. Para isso o pesquisador deverá ter uma conta cadastrada.</a:t>
            </a:r>
          </a:p>
          <a:p>
            <a:pPr algn="just">
              <a:lnSpc>
                <a:spcPct val="120000"/>
              </a:lnSpc>
            </a:pPr>
            <a:r>
              <a:rPr lang="pt-BR" sz="1400" dirty="0"/>
              <a:t>Citações no </a:t>
            </a:r>
            <a:r>
              <a:rPr lang="pt-BR" sz="1400" dirty="0" err="1"/>
              <a:t>SciELO</a:t>
            </a:r>
            <a:r>
              <a:rPr lang="pt-BR" sz="1400" dirty="0"/>
              <a:t>, </a:t>
            </a:r>
            <a:r>
              <a:rPr lang="pt-BR" sz="1400" dirty="0" err="1"/>
              <a:t>Scopus</a:t>
            </a:r>
            <a:r>
              <a:rPr lang="pt-BR" sz="1400" dirty="0"/>
              <a:t> e outra base bibliográfica, a inclusão dos dados (total de citações, total de trabalhos, data e forma do nome do autor citado) é manual, através do site de cada base.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C867C91-BDA3-4525-B920-AF4C8964E032}"/>
              </a:ext>
            </a:extLst>
          </p:cNvPr>
          <p:cNvSpPr/>
          <p:nvPr/>
        </p:nvSpPr>
        <p:spPr>
          <a:xfrm>
            <a:off x="1511659" y="1556792"/>
            <a:ext cx="1296145" cy="648072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CF351918-4E9B-4E4E-A48D-5F5182A2D07B}"/>
              </a:ext>
            </a:extLst>
          </p:cNvPr>
          <p:cNvSpPr/>
          <p:nvPr/>
        </p:nvSpPr>
        <p:spPr>
          <a:xfrm>
            <a:off x="633666" y="2996952"/>
            <a:ext cx="2138134" cy="1080120"/>
          </a:xfrm>
          <a:prstGeom prst="rect">
            <a:avLst/>
          </a:prstGeom>
          <a:solidFill>
            <a:srgbClr val="E5E9F7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o\Desktop\LATTES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770"/>
            <a:ext cx="3028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uario\Desktop\LATTES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79" y="2204864"/>
            <a:ext cx="7132637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779912" y="370202"/>
            <a:ext cx="2807928" cy="16906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9740" y="460409"/>
            <a:ext cx="2448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Clique em enviar.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1400" b="1" dirty="0"/>
              <a:t>Leia as informações que aparecerão, assinale o campo de confirmação de concordância. Enviar ao CNPq.</a:t>
            </a:r>
          </a:p>
        </p:txBody>
      </p:sp>
      <p:sp>
        <p:nvSpPr>
          <p:cNvPr id="6" name="Elipse 5"/>
          <p:cNvSpPr/>
          <p:nvPr/>
        </p:nvSpPr>
        <p:spPr>
          <a:xfrm>
            <a:off x="1331640" y="521422"/>
            <a:ext cx="716235" cy="45930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084168" y="6165304"/>
            <a:ext cx="1296144" cy="449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3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548680"/>
            <a:ext cx="80648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Dicas importantes:</a:t>
            </a:r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Mantenha todas as informações do seu currículo Lattes atualizadas.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É importante acessar a plataforma e atualizar periodicamente.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Guarde todos os certificados.</a:t>
            </a:r>
          </a:p>
          <a:p>
            <a:pPr algn="just"/>
            <a:endParaRPr lang="pt-BR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Em caso de dúvidas converse com o bibliotecário da sua instituição.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7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6064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MATERIAL COMPLEMENTAR</a:t>
            </a:r>
          </a:p>
          <a:p>
            <a:pPr algn="ctr"/>
            <a:endParaRPr lang="pt-BR" dirty="0"/>
          </a:p>
          <a:p>
            <a:pPr algn="just"/>
            <a:r>
              <a:rPr lang="pt-BR" dirty="0"/>
              <a:t>Arquivos de ajuda da Plataforma Lattes. Disponível em: </a:t>
            </a:r>
            <a:r>
              <a:rPr lang="pt-BR" dirty="0">
                <a:hlinkClick r:id="rId2"/>
              </a:rPr>
              <a:t>http://ajuda.cnpq.br/index.php/P%C3%A1gina_principal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REFERÊNCIAS</a:t>
            </a:r>
          </a:p>
          <a:p>
            <a:pPr algn="ctr"/>
            <a:endParaRPr lang="pt-BR" dirty="0"/>
          </a:p>
          <a:p>
            <a:r>
              <a:rPr lang="pt-BR" sz="1400" dirty="0"/>
              <a:t>Apresentando-se bem com Currículo Lattes.  Apresentado por: Eduardo </a:t>
            </a:r>
            <a:r>
              <a:rPr lang="pt-BR" sz="1400" dirty="0" err="1"/>
              <a:t>Graziosi</a:t>
            </a:r>
            <a:r>
              <a:rPr lang="pt-BR" sz="1400" dirty="0"/>
              <a:t>. Rio Claro: Biblioteca Unesp , 2018. 1 vídeo (1h16).  Disponível em: </a:t>
            </a:r>
            <a:r>
              <a:rPr lang="pt-BR" sz="1400" dirty="0">
                <a:hlinkClick r:id="rId2"/>
              </a:rPr>
              <a:t>https://www.youtube.com/watch?v=ehxfU74yHqE </a:t>
            </a:r>
            <a:r>
              <a:rPr lang="pt-BR" sz="1400" dirty="0"/>
              <a:t>Acesso: 25 jun.2020.</a:t>
            </a:r>
          </a:p>
          <a:p>
            <a:endParaRPr lang="pt-BR" sz="1400" dirty="0"/>
          </a:p>
          <a:p>
            <a:r>
              <a:rPr lang="pt-BR" sz="1400" dirty="0" smtClean="0"/>
              <a:t>OLIVEIRA</a:t>
            </a:r>
            <a:r>
              <a:rPr lang="pt-BR" sz="1400" dirty="0"/>
              <a:t>, Viviane Maia Barreto de. Tutorial de preenchimento do Currículo Lattes. Disponível em: </a:t>
            </a:r>
            <a:r>
              <a:rPr lang="pt-BR" sz="1400" dirty="0">
                <a:hlinkClick r:id="rId3"/>
              </a:rPr>
              <a:t>https://files.cercomp.ufg.br/weby/up/378/o/LATTES_tutorial_de_preenchimento.pdf</a:t>
            </a:r>
            <a:r>
              <a:rPr lang="pt-BR" sz="1400" dirty="0"/>
              <a:t> Acesso em: 25 jun. 2020.</a:t>
            </a:r>
          </a:p>
          <a:p>
            <a:endParaRPr lang="pt-BR" sz="1400" dirty="0"/>
          </a:p>
          <a:p>
            <a:r>
              <a:rPr lang="pt-BR" sz="1400" dirty="0"/>
              <a:t>Preenchimento do currículo Lattes. Apresentador por Alini C. De </a:t>
            </a:r>
            <a:r>
              <a:rPr lang="pt-BR" sz="1400" dirty="0" err="1"/>
              <a:t>Carli</a:t>
            </a:r>
            <a:r>
              <a:rPr lang="pt-BR" sz="1400" dirty="0"/>
              <a:t> </a:t>
            </a:r>
            <a:r>
              <a:rPr lang="pt-BR" sz="1400" dirty="0" err="1"/>
              <a:t>Demarchi</a:t>
            </a:r>
            <a:r>
              <a:rPr lang="pt-BR" sz="1400" dirty="0" smtClean="0"/>
              <a:t>. Araras: </a:t>
            </a:r>
            <a:r>
              <a:rPr lang="pt-BR" sz="1400" dirty="0"/>
              <a:t>Biblioteca UFSCar campus </a:t>
            </a:r>
            <a:r>
              <a:rPr lang="pt-BR" sz="1400" dirty="0" smtClean="0"/>
              <a:t>Araras, 2020.  1 vídeo (12m30). Disponível </a:t>
            </a:r>
            <a:r>
              <a:rPr lang="pt-BR" sz="1400" dirty="0"/>
              <a:t>em: </a:t>
            </a:r>
            <a:r>
              <a:rPr lang="pt-BR" sz="1400" dirty="0">
                <a:hlinkClick r:id="rId4"/>
              </a:rPr>
              <a:t>https://www.youtube.com/watch?v=4bvVfyF2_o0</a:t>
            </a:r>
            <a:r>
              <a:rPr lang="pt-BR" sz="1400" dirty="0"/>
              <a:t>  Acesso em: 25 jun. 2020.</a:t>
            </a:r>
          </a:p>
          <a:p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9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499142" y="4725144"/>
            <a:ext cx="288032" cy="318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499142" y="4725144"/>
            <a:ext cx="288032" cy="31879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4" name="Picture 2" descr="C:\Users\Usuario\Desktop\LATTE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5"/>
            <a:ext cx="903649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ario\Desktop\LATTES\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959554" y="1223379"/>
            <a:ext cx="2592288" cy="1125501"/>
          </a:xfrm>
          <a:prstGeom prst="borderCallout1">
            <a:avLst>
              <a:gd name="adj1" fmla="val 95711"/>
              <a:gd name="adj2" fmla="val 122073"/>
              <a:gd name="adj3" fmla="val 80891"/>
              <a:gd name="adj4" fmla="val 9955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onsolas" panose="020B0609020204030204" pitchFamily="49" charset="0"/>
              </a:rPr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4" y="1306892"/>
            <a:ext cx="2361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cs typeface="Arial" panose="020B0604020202020204" pitchFamily="34" charset="0"/>
              </a:rPr>
              <a:t>A foto, assim como todas as outras informações devem ser  como constam nos documentos.</a:t>
            </a:r>
          </a:p>
        </p:txBody>
      </p:sp>
      <p:sp>
        <p:nvSpPr>
          <p:cNvPr id="9" name="Elipse 8"/>
          <p:cNvSpPr/>
          <p:nvPr/>
        </p:nvSpPr>
        <p:spPr>
          <a:xfrm>
            <a:off x="1499142" y="4725144"/>
            <a:ext cx="288032" cy="31879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o Explicativo 1 9"/>
          <p:cNvSpPr/>
          <p:nvPr/>
        </p:nvSpPr>
        <p:spPr>
          <a:xfrm>
            <a:off x="2276020" y="4769314"/>
            <a:ext cx="2079955" cy="1035950"/>
          </a:xfrm>
          <a:prstGeom prst="borderCallout1">
            <a:avLst>
              <a:gd name="adj1" fmla="val 23647"/>
              <a:gd name="adj2" fmla="val -3715"/>
              <a:gd name="adj3" fmla="val 14555"/>
              <a:gd name="adj4" fmla="val -2448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76020" y="4740985"/>
            <a:ext cx="2079955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O cadeado indica que as informações não serão exibidas na consulta pública.</a:t>
            </a:r>
          </a:p>
        </p:txBody>
      </p:sp>
      <p:sp>
        <p:nvSpPr>
          <p:cNvPr id="12" name="Elipse 11"/>
          <p:cNvSpPr/>
          <p:nvPr/>
        </p:nvSpPr>
        <p:spPr>
          <a:xfrm>
            <a:off x="8028384" y="6525344"/>
            <a:ext cx="1008112" cy="4766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1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esktop\LATTE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2 2"/>
          <p:cNvSpPr/>
          <p:nvPr/>
        </p:nvSpPr>
        <p:spPr>
          <a:xfrm>
            <a:off x="2281881" y="2236078"/>
            <a:ext cx="2376264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193"/>
              <a:gd name="adj6" fmla="val -55955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86218" y="2298794"/>
            <a:ext cx="23478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+mj-lt"/>
              </a:rPr>
              <a:t>Endereço  residencial ou profissional para entregas e contatos.</a:t>
            </a:r>
          </a:p>
        </p:txBody>
      </p:sp>
      <p:sp>
        <p:nvSpPr>
          <p:cNvPr id="5" name="Texto Explicativo 1 4"/>
          <p:cNvSpPr/>
          <p:nvPr/>
        </p:nvSpPr>
        <p:spPr>
          <a:xfrm>
            <a:off x="4355976" y="3139838"/>
            <a:ext cx="2765796" cy="978412"/>
          </a:xfrm>
          <a:prstGeom prst="borderCallout1">
            <a:avLst>
              <a:gd name="adj1" fmla="val 26767"/>
              <a:gd name="adj2" fmla="val 863"/>
              <a:gd name="adj3" fmla="val 66002"/>
              <a:gd name="adj4" fmla="val -77251"/>
            </a:avLst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3203807"/>
            <a:ext cx="290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 instituição que está vinculado só precisa ser inserida se o endereço informado for profissional</a:t>
            </a:r>
            <a:r>
              <a:rPr lang="pt-BR" sz="1400" dirty="0"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604447" y="3599727"/>
            <a:ext cx="407671" cy="3823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23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LATTES\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" y="550930"/>
            <a:ext cx="6770158" cy="11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uario\Desktop\LATTES\4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1" y="1778892"/>
            <a:ext cx="674429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uario\Desktop\LATTES\4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" y="4509570"/>
            <a:ext cx="569405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5842457" y="1126094"/>
            <a:ext cx="792088" cy="57516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731953" y="3598162"/>
            <a:ext cx="103257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728343" y="3428885"/>
            <a:ext cx="218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Clique para inserir</a:t>
            </a:r>
          </a:p>
        </p:txBody>
      </p:sp>
      <p:sp>
        <p:nvSpPr>
          <p:cNvPr id="10" name="Texto Explicativo 1 9"/>
          <p:cNvSpPr/>
          <p:nvPr/>
        </p:nvSpPr>
        <p:spPr>
          <a:xfrm>
            <a:off x="6931311" y="3569560"/>
            <a:ext cx="2016224" cy="1299462"/>
          </a:xfrm>
          <a:prstGeom prst="borderCallout1">
            <a:avLst>
              <a:gd name="adj1" fmla="val 24081"/>
              <a:gd name="adj2" fmla="val -2149"/>
              <a:gd name="adj3" fmla="val 46397"/>
              <a:gd name="adj4" fmla="val -108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44244" y="368068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Caso a instituição não esteja na lista, clique aqui para incluir.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4081" y="116632"/>
            <a:ext cx="533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incluir a instituição: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55776" y="6237312"/>
            <a:ext cx="990455" cy="3331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8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uario\Desktop\LATTES\form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" y="1268760"/>
            <a:ext cx="911708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3059832" y="2708920"/>
            <a:ext cx="1728192" cy="864096"/>
          </a:xfrm>
          <a:prstGeom prst="borderCallout1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31840" y="27089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Inclua a maior titulação.</a:t>
            </a:r>
          </a:p>
        </p:txBody>
      </p:sp>
      <p:sp>
        <p:nvSpPr>
          <p:cNvPr id="4" name="Elipse 3"/>
          <p:cNvSpPr/>
          <p:nvPr/>
        </p:nvSpPr>
        <p:spPr>
          <a:xfrm>
            <a:off x="8100392" y="6381328"/>
            <a:ext cx="792088" cy="47667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LATTE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6" y="1166813"/>
            <a:ext cx="9144000" cy="5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uxograma: Processo 2"/>
          <p:cNvSpPr/>
          <p:nvPr/>
        </p:nvSpPr>
        <p:spPr>
          <a:xfrm>
            <a:off x="3563888" y="2564904"/>
            <a:ext cx="3167996" cy="1224136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738" y="2638363"/>
            <a:ext cx="30239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Atuação atual.</a:t>
            </a:r>
          </a:p>
          <a:p>
            <a:pPr algn="just"/>
            <a:r>
              <a:rPr lang="pt-BR" sz="1400" b="1" dirty="0"/>
              <a:t>Clique na lupa para busca da instituição, caso estiver na lista é possível incluí-la</a:t>
            </a:r>
            <a:r>
              <a:rPr lang="pt-BR" sz="1600" b="1" dirty="0"/>
              <a:t>.</a:t>
            </a:r>
          </a:p>
        </p:txBody>
      </p:sp>
      <p:sp>
        <p:nvSpPr>
          <p:cNvPr id="5" name="Elipse 4"/>
          <p:cNvSpPr/>
          <p:nvPr/>
        </p:nvSpPr>
        <p:spPr>
          <a:xfrm>
            <a:off x="8244408" y="6309320"/>
            <a:ext cx="796872" cy="54868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Botão de ação: Informações 7">
            <a:hlinkClick r:id="rId3" action="ppaction://hlinksldjump" highlightClick="1"/>
          </p:cNvPr>
          <p:cNvSpPr/>
          <p:nvPr/>
        </p:nvSpPr>
        <p:spPr>
          <a:xfrm>
            <a:off x="5978951" y="3438294"/>
            <a:ext cx="260604" cy="2503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19672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171" name="Picture 3" descr="C:\Users\Usuario\Desktop\LATTES\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78791"/>
            <a:ext cx="18625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uxograma: Processo 12"/>
          <p:cNvSpPr/>
          <p:nvPr/>
        </p:nvSpPr>
        <p:spPr>
          <a:xfrm>
            <a:off x="1619672" y="5589240"/>
            <a:ext cx="3096344" cy="1080120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63688" y="5589240"/>
            <a:ext cx="2797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Clique na lupa para o tipo de vínculo, se não houver escolher “Outro” e especificar. </a:t>
            </a:r>
          </a:p>
        </p:txBody>
      </p:sp>
    </p:spTree>
    <p:extLst>
      <p:ext uri="{BB962C8B-B14F-4D97-AF65-F5344CB8AC3E}">
        <p14:creationId xmlns:p14="http://schemas.microsoft.com/office/powerpoint/2010/main" val="7450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uario\Desktop\LATTE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4748795" y="3338800"/>
            <a:ext cx="2160240" cy="1161129"/>
          </a:xfrm>
          <a:prstGeom prst="borderCallout1">
            <a:avLst>
              <a:gd name="adj1" fmla="val 34412"/>
              <a:gd name="adj2" fmla="val 167745"/>
              <a:gd name="adj3" fmla="val 21992"/>
              <a:gd name="adj4" fmla="val 10247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38901" y="3545822"/>
            <a:ext cx="21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Selecione com a grande área, área, subárea e especialidade conforme o quadro.</a:t>
            </a:r>
          </a:p>
        </p:txBody>
      </p:sp>
      <p:pic>
        <p:nvPicPr>
          <p:cNvPr id="8196" name="Picture 4" descr="C:\Users\Usuario\Desktop\LATTES\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2406"/>
            <a:ext cx="4350543" cy="2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2060</TotalTime>
  <Words>1494</Words>
  <Application>Microsoft Office PowerPoint</Application>
  <PresentationFormat>Apresentação na tela (4:3)</PresentationFormat>
  <Paragraphs>111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Integração</vt:lpstr>
      <vt:lpstr>TUTORIAL CURRÍCULO LATTES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CURRÍCULO LATTES</dc:title>
  <dc:creator>Usuário do Windows</dc:creator>
  <cp:lastModifiedBy>Usuário do Windows</cp:lastModifiedBy>
  <cp:revision>126</cp:revision>
  <dcterms:created xsi:type="dcterms:W3CDTF">2020-06-23T19:21:30Z</dcterms:created>
  <dcterms:modified xsi:type="dcterms:W3CDTF">2020-07-01T14:19:24Z</dcterms:modified>
</cp:coreProperties>
</file>